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58" r:id="rId4"/>
    <p:sldId id="259" r:id="rId5"/>
    <p:sldId id="260" r:id="rId6"/>
    <p:sldId id="261" r:id="rId7"/>
    <p:sldId id="268" r:id="rId8"/>
    <p:sldId id="262" r:id="rId9"/>
    <p:sldId id="264" r:id="rId10"/>
    <p:sldId id="269" r:id="rId11"/>
    <p:sldId id="270" r:id="rId12"/>
    <p:sldId id="271" r:id="rId13"/>
    <p:sldId id="272" r:id="rId14"/>
    <p:sldId id="273" r:id="rId15"/>
    <p:sldId id="274" r:id="rId16"/>
    <p:sldId id="275" r:id="rId17"/>
    <p:sldId id="266" r:id="rId18"/>
    <p:sldId id="276" r:id="rId19"/>
    <p:sldId id="277" r:id="rId20"/>
    <p:sldId id="27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6" autoAdjust="0"/>
    <p:restoredTop sz="94660"/>
  </p:normalViewPr>
  <p:slideViewPr>
    <p:cSldViewPr snapToGrid="0">
      <p:cViewPr>
        <p:scale>
          <a:sx n="88" d="100"/>
          <a:sy n="88" d="100"/>
        </p:scale>
        <p:origin x="210"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E0158-7687-FC1F-E2CC-DF6D75D1A10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179999-68F8-9B0F-6C93-5BFD40FD12D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6BEC331-179E-D9FF-0DF1-3C61BBA22560}"/>
              </a:ext>
            </a:extLst>
          </p:cNvPr>
          <p:cNvSpPr>
            <a:spLocks noGrp="1"/>
          </p:cNvSpPr>
          <p:nvPr>
            <p:ph type="dt" sz="half" idx="10"/>
          </p:nvPr>
        </p:nvSpPr>
        <p:spPr/>
        <p:txBody>
          <a:bodyPr/>
          <a:lstStyle/>
          <a:p>
            <a:fld id="{2A1359ED-5015-4A42-BA29-B7AB637A8284}" type="datetimeFigureOut">
              <a:rPr lang="en-US" smtClean="0"/>
              <a:t>12/18/2024</a:t>
            </a:fld>
            <a:endParaRPr lang="en-US"/>
          </a:p>
        </p:txBody>
      </p:sp>
      <p:sp>
        <p:nvSpPr>
          <p:cNvPr id="5" name="Footer Placeholder 4">
            <a:extLst>
              <a:ext uri="{FF2B5EF4-FFF2-40B4-BE49-F238E27FC236}">
                <a16:creationId xmlns:a16="http://schemas.microsoft.com/office/drawing/2014/main" id="{850326FA-4944-B5DE-242A-A8C1A22392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753A97-A1E6-B8B2-5E4A-54AACA4510B1}"/>
              </a:ext>
            </a:extLst>
          </p:cNvPr>
          <p:cNvSpPr>
            <a:spLocks noGrp="1"/>
          </p:cNvSpPr>
          <p:nvPr>
            <p:ph type="sldNum" sz="quarter" idx="12"/>
          </p:nvPr>
        </p:nvSpPr>
        <p:spPr/>
        <p:txBody>
          <a:bodyPr/>
          <a:lstStyle/>
          <a:p>
            <a:fld id="{B19324F7-8072-40BD-A5B5-1A2A5166FC26}" type="slidenum">
              <a:rPr lang="en-US" smtClean="0"/>
              <a:t>‹#›</a:t>
            </a:fld>
            <a:endParaRPr lang="en-US"/>
          </a:p>
        </p:txBody>
      </p:sp>
    </p:spTree>
    <p:extLst>
      <p:ext uri="{BB962C8B-B14F-4D97-AF65-F5344CB8AC3E}">
        <p14:creationId xmlns:p14="http://schemas.microsoft.com/office/powerpoint/2010/main" val="3411807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148AF-9DF6-BFDB-42A2-9A9FD62EC8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B8215AD-4286-217B-F995-A16260D3BB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21CBAE-DB96-CD2F-2D7C-EEA9F6418D06}"/>
              </a:ext>
            </a:extLst>
          </p:cNvPr>
          <p:cNvSpPr>
            <a:spLocks noGrp="1"/>
          </p:cNvSpPr>
          <p:nvPr>
            <p:ph type="dt" sz="half" idx="10"/>
          </p:nvPr>
        </p:nvSpPr>
        <p:spPr/>
        <p:txBody>
          <a:bodyPr/>
          <a:lstStyle/>
          <a:p>
            <a:fld id="{2A1359ED-5015-4A42-BA29-B7AB637A8284}" type="datetimeFigureOut">
              <a:rPr lang="en-US" smtClean="0"/>
              <a:t>12/18/2024</a:t>
            </a:fld>
            <a:endParaRPr lang="en-US"/>
          </a:p>
        </p:txBody>
      </p:sp>
      <p:sp>
        <p:nvSpPr>
          <p:cNvPr id="5" name="Footer Placeholder 4">
            <a:extLst>
              <a:ext uri="{FF2B5EF4-FFF2-40B4-BE49-F238E27FC236}">
                <a16:creationId xmlns:a16="http://schemas.microsoft.com/office/drawing/2014/main" id="{842F2754-71D1-E578-AB52-C999B0F510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938BEA-62C8-4ABF-02D4-7C1A4C6450E5}"/>
              </a:ext>
            </a:extLst>
          </p:cNvPr>
          <p:cNvSpPr>
            <a:spLocks noGrp="1"/>
          </p:cNvSpPr>
          <p:nvPr>
            <p:ph type="sldNum" sz="quarter" idx="12"/>
          </p:nvPr>
        </p:nvSpPr>
        <p:spPr/>
        <p:txBody>
          <a:bodyPr/>
          <a:lstStyle/>
          <a:p>
            <a:fld id="{B19324F7-8072-40BD-A5B5-1A2A5166FC26}" type="slidenum">
              <a:rPr lang="en-US" smtClean="0"/>
              <a:t>‹#›</a:t>
            </a:fld>
            <a:endParaRPr lang="en-US"/>
          </a:p>
        </p:txBody>
      </p:sp>
    </p:spTree>
    <p:extLst>
      <p:ext uri="{BB962C8B-B14F-4D97-AF65-F5344CB8AC3E}">
        <p14:creationId xmlns:p14="http://schemas.microsoft.com/office/powerpoint/2010/main" val="835689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6094B2-5F9D-0444-8D21-5515F712850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7FBBAB2-B134-5046-FAD8-BA2040D1D52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717248-A991-C4FC-2A45-E4C46E43AEC9}"/>
              </a:ext>
            </a:extLst>
          </p:cNvPr>
          <p:cNvSpPr>
            <a:spLocks noGrp="1"/>
          </p:cNvSpPr>
          <p:nvPr>
            <p:ph type="dt" sz="half" idx="10"/>
          </p:nvPr>
        </p:nvSpPr>
        <p:spPr/>
        <p:txBody>
          <a:bodyPr/>
          <a:lstStyle/>
          <a:p>
            <a:fld id="{2A1359ED-5015-4A42-BA29-B7AB637A8284}" type="datetimeFigureOut">
              <a:rPr lang="en-US" smtClean="0"/>
              <a:t>12/18/2024</a:t>
            </a:fld>
            <a:endParaRPr lang="en-US"/>
          </a:p>
        </p:txBody>
      </p:sp>
      <p:sp>
        <p:nvSpPr>
          <p:cNvPr id="5" name="Footer Placeholder 4">
            <a:extLst>
              <a:ext uri="{FF2B5EF4-FFF2-40B4-BE49-F238E27FC236}">
                <a16:creationId xmlns:a16="http://schemas.microsoft.com/office/drawing/2014/main" id="{5E7111C3-163B-B8A3-0405-02321014AB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D5D3B2-5086-BCD3-6062-67FCA623DDEA}"/>
              </a:ext>
            </a:extLst>
          </p:cNvPr>
          <p:cNvSpPr>
            <a:spLocks noGrp="1"/>
          </p:cNvSpPr>
          <p:nvPr>
            <p:ph type="sldNum" sz="quarter" idx="12"/>
          </p:nvPr>
        </p:nvSpPr>
        <p:spPr/>
        <p:txBody>
          <a:bodyPr/>
          <a:lstStyle/>
          <a:p>
            <a:fld id="{B19324F7-8072-40BD-A5B5-1A2A5166FC26}" type="slidenum">
              <a:rPr lang="en-US" smtClean="0"/>
              <a:t>‹#›</a:t>
            </a:fld>
            <a:endParaRPr lang="en-US"/>
          </a:p>
        </p:txBody>
      </p:sp>
    </p:spTree>
    <p:extLst>
      <p:ext uri="{BB962C8B-B14F-4D97-AF65-F5344CB8AC3E}">
        <p14:creationId xmlns:p14="http://schemas.microsoft.com/office/powerpoint/2010/main" val="21369494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58158-22F0-47DD-8CBD-4DC26EAFCA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D409C0-F2E6-20C0-141B-9DABDA71B84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A8F660-B00F-EF30-4FF0-B4649B65E4BC}"/>
              </a:ext>
            </a:extLst>
          </p:cNvPr>
          <p:cNvSpPr>
            <a:spLocks noGrp="1"/>
          </p:cNvSpPr>
          <p:nvPr>
            <p:ph type="dt" sz="half" idx="10"/>
          </p:nvPr>
        </p:nvSpPr>
        <p:spPr/>
        <p:txBody>
          <a:bodyPr/>
          <a:lstStyle/>
          <a:p>
            <a:fld id="{2A1359ED-5015-4A42-BA29-B7AB637A8284}" type="datetimeFigureOut">
              <a:rPr lang="en-US" smtClean="0"/>
              <a:t>12/18/2024</a:t>
            </a:fld>
            <a:endParaRPr lang="en-US"/>
          </a:p>
        </p:txBody>
      </p:sp>
      <p:sp>
        <p:nvSpPr>
          <p:cNvPr id="5" name="Footer Placeholder 4">
            <a:extLst>
              <a:ext uri="{FF2B5EF4-FFF2-40B4-BE49-F238E27FC236}">
                <a16:creationId xmlns:a16="http://schemas.microsoft.com/office/drawing/2014/main" id="{B5158414-7A1F-2268-FCE3-27A7D05F24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1B809E-80A6-1A73-7936-066DB977AD75}"/>
              </a:ext>
            </a:extLst>
          </p:cNvPr>
          <p:cNvSpPr>
            <a:spLocks noGrp="1"/>
          </p:cNvSpPr>
          <p:nvPr>
            <p:ph type="sldNum" sz="quarter" idx="12"/>
          </p:nvPr>
        </p:nvSpPr>
        <p:spPr/>
        <p:txBody>
          <a:bodyPr/>
          <a:lstStyle/>
          <a:p>
            <a:fld id="{B19324F7-8072-40BD-A5B5-1A2A5166FC26}" type="slidenum">
              <a:rPr lang="en-US" smtClean="0"/>
              <a:t>‹#›</a:t>
            </a:fld>
            <a:endParaRPr lang="en-US"/>
          </a:p>
        </p:txBody>
      </p:sp>
    </p:spTree>
    <p:extLst>
      <p:ext uri="{BB962C8B-B14F-4D97-AF65-F5344CB8AC3E}">
        <p14:creationId xmlns:p14="http://schemas.microsoft.com/office/powerpoint/2010/main" val="3560941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A8047-DF15-A1A3-E4E8-A35131D41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BC24A8-7DC6-A46F-4985-B39AD6EA2BF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C93072-E539-31E0-2179-79B47381772B}"/>
              </a:ext>
            </a:extLst>
          </p:cNvPr>
          <p:cNvSpPr>
            <a:spLocks noGrp="1"/>
          </p:cNvSpPr>
          <p:nvPr>
            <p:ph type="dt" sz="half" idx="10"/>
          </p:nvPr>
        </p:nvSpPr>
        <p:spPr/>
        <p:txBody>
          <a:bodyPr/>
          <a:lstStyle/>
          <a:p>
            <a:fld id="{2A1359ED-5015-4A42-BA29-B7AB637A8284}" type="datetimeFigureOut">
              <a:rPr lang="en-US" smtClean="0"/>
              <a:t>12/18/2024</a:t>
            </a:fld>
            <a:endParaRPr lang="en-US"/>
          </a:p>
        </p:txBody>
      </p:sp>
      <p:sp>
        <p:nvSpPr>
          <p:cNvPr id="5" name="Footer Placeholder 4">
            <a:extLst>
              <a:ext uri="{FF2B5EF4-FFF2-40B4-BE49-F238E27FC236}">
                <a16:creationId xmlns:a16="http://schemas.microsoft.com/office/drawing/2014/main" id="{FE80FD9D-8A30-2A5A-B6A7-0DC17272D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A5D87B-214A-85C2-C3FA-41B47D5E95BF}"/>
              </a:ext>
            </a:extLst>
          </p:cNvPr>
          <p:cNvSpPr>
            <a:spLocks noGrp="1"/>
          </p:cNvSpPr>
          <p:nvPr>
            <p:ph type="sldNum" sz="quarter" idx="12"/>
          </p:nvPr>
        </p:nvSpPr>
        <p:spPr/>
        <p:txBody>
          <a:bodyPr/>
          <a:lstStyle/>
          <a:p>
            <a:fld id="{B19324F7-8072-40BD-A5B5-1A2A5166FC26}" type="slidenum">
              <a:rPr lang="en-US" smtClean="0"/>
              <a:t>‹#›</a:t>
            </a:fld>
            <a:endParaRPr lang="en-US"/>
          </a:p>
        </p:txBody>
      </p:sp>
    </p:spTree>
    <p:extLst>
      <p:ext uri="{BB962C8B-B14F-4D97-AF65-F5344CB8AC3E}">
        <p14:creationId xmlns:p14="http://schemas.microsoft.com/office/powerpoint/2010/main" val="3845049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B05E9-5DCB-FAA6-C8AF-36910B9B9D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E80B37-27F9-CE1E-7B2C-D35FF31C35E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51CF18E-4931-01A1-0D64-21107A6582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A50CDF9-3A45-D007-1CCD-AF50233AD8BC}"/>
              </a:ext>
            </a:extLst>
          </p:cNvPr>
          <p:cNvSpPr>
            <a:spLocks noGrp="1"/>
          </p:cNvSpPr>
          <p:nvPr>
            <p:ph type="dt" sz="half" idx="10"/>
          </p:nvPr>
        </p:nvSpPr>
        <p:spPr/>
        <p:txBody>
          <a:bodyPr/>
          <a:lstStyle/>
          <a:p>
            <a:fld id="{2A1359ED-5015-4A42-BA29-B7AB637A8284}" type="datetimeFigureOut">
              <a:rPr lang="en-US" smtClean="0"/>
              <a:t>12/18/2024</a:t>
            </a:fld>
            <a:endParaRPr lang="en-US"/>
          </a:p>
        </p:txBody>
      </p:sp>
      <p:sp>
        <p:nvSpPr>
          <p:cNvPr id="6" name="Footer Placeholder 5">
            <a:extLst>
              <a:ext uri="{FF2B5EF4-FFF2-40B4-BE49-F238E27FC236}">
                <a16:creationId xmlns:a16="http://schemas.microsoft.com/office/drawing/2014/main" id="{075F4129-403F-FB5B-AB52-DB1E663C03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62A973-630C-0A65-3A1D-437AFB5C0830}"/>
              </a:ext>
            </a:extLst>
          </p:cNvPr>
          <p:cNvSpPr>
            <a:spLocks noGrp="1"/>
          </p:cNvSpPr>
          <p:nvPr>
            <p:ph type="sldNum" sz="quarter" idx="12"/>
          </p:nvPr>
        </p:nvSpPr>
        <p:spPr/>
        <p:txBody>
          <a:bodyPr/>
          <a:lstStyle/>
          <a:p>
            <a:fld id="{B19324F7-8072-40BD-A5B5-1A2A5166FC26}" type="slidenum">
              <a:rPr lang="en-US" smtClean="0"/>
              <a:t>‹#›</a:t>
            </a:fld>
            <a:endParaRPr lang="en-US"/>
          </a:p>
        </p:txBody>
      </p:sp>
    </p:spTree>
    <p:extLst>
      <p:ext uri="{BB962C8B-B14F-4D97-AF65-F5344CB8AC3E}">
        <p14:creationId xmlns:p14="http://schemas.microsoft.com/office/powerpoint/2010/main" val="2951524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EAF58-7C2A-E0B7-691B-6149716DA74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DB784A-809A-B3F7-0A35-E6BAB0C503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643D62-02A4-50D3-574A-BA9FC50542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D588AED-4777-0A6F-0AD4-E031AA09A9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32C7FF-3DFB-9BED-C5D2-47BED3692D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AB6EA70-D6D4-9102-C01C-27691C69584B}"/>
              </a:ext>
            </a:extLst>
          </p:cNvPr>
          <p:cNvSpPr>
            <a:spLocks noGrp="1"/>
          </p:cNvSpPr>
          <p:nvPr>
            <p:ph type="dt" sz="half" idx="10"/>
          </p:nvPr>
        </p:nvSpPr>
        <p:spPr/>
        <p:txBody>
          <a:bodyPr/>
          <a:lstStyle/>
          <a:p>
            <a:fld id="{2A1359ED-5015-4A42-BA29-B7AB637A8284}" type="datetimeFigureOut">
              <a:rPr lang="en-US" smtClean="0"/>
              <a:t>12/18/2024</a:t>
            </a:fld>
            <a:endParaRPr lang="en-US"/>
          </a:p>
        </p:txBody>
      </p:sp>
      <p:sp>
        <p:nvSpPr>
          <p:cNvPr id="8" name="Footer Placeholder 7">
            <a:extLst>
              <a:ext uri="{FF2B5EF4-FFF2-40B4-BE49-F238E27FC236}">
                <a16:creationId xmlns:a16="http://schemas.microsoft.com/office/drawing/2014/main" id="{EB955300-73C2-7586-B46F-552E693E0D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709FD19-995F-47EA-B5FA-9C80FC84E88E}"/>
              </a:ext>
            </a:extLst>
          </p:cNvPr>
          <p:cNvSpPr>
            <a:spLocks noGrp="1"/>
          </p:cNvSpPr>
          <p:nvPr>
            <p:ph type="sldNum" sz="quarter" idx="12"/>
          </p:nvPr>
        </p:nvSpPr>
        <p:spPr/>
        <p:txBody>
          <a:bodyPr/>
          <a:lstStyle/>
          <a:p>
            <a:fld id="{B19324F7-8072-40BD-A5B5-1A2A5166FC26}" type="slidenum">
              <a:rPr lang="en-US" smtClean="0"/>
              <a:t>‹#›</a:t>
            </a:fld>
            <a:endParaRPr lang="en-US"/>
          </a:p>
        </p:txBody>
      </p:sp>
    </p:spTree>
    <p:extLst>
      <p:ext uri="{BB962C8B-B14F-4D97-AF65-F5344CB8AC3E}">
        <p14:creationId xmlns:p14="http://schemas.microsoft.com/office/powerpoint/2010/main" val="2728300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48347-3B1D-80B1-E553-1614F0A8E7E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2ABE121-DE38-01A2-47E6-7A8DC95C2993}"/>
              </a:ext>
            </a:extLst>
          </p:cNvPr>
          <p:cNvSpPr>
            <a:spLocks noGrp="1"/>
          </p:cNvSpPr>
          <p:nvPr>
            <p:ph type="dt" sz="half" idx="10"/>
          </p:nvPr>
        </p:nvSpPr>
        <p:spPr/>
        <p:txBody>
          <a:bodyPr/>
          <a:lstStyle/>
          <a:p>
            <a:fld id="{2A1359ED-5015-4A42-BA29-B7AB637A8284}" type="datetimeFigureOut">
              <a:rPr lang="en-US" smtClean="0"/>
              <a:t>12/18/2024</a:t>
            </a:fld>
            <a:endParaRPr lang="en-US"/>
          </a:p>
        </p:txBody>
      </p:sp>
      <p:sp>
        <p:nvSpPr>
          <p:cNvPr id="4" name="Footer Placeholder 3">
            <a:extLst>
              <a:ext uri="{FF2B5EF4-FFF2-40B4-BE49-F238E27FC236}">
                <a16:creationId xmlns:a16="http://schemas.microsoft.com/office/drawing/2014/main" id="{CA715F9E-B6EA-B33E-E147-AA41EABBA11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093E7B-E90A-3A78-4D1A-FDFBD716AF4A}"/>
              </a:ext>
            </a:extLst>
          </p:cNvPr>
          <p:cNvSpPr>
            <a:spLocks noGrp="1"/>
          </p:cNvSpPr>
          <p:nvPr>
            <p:ph type="sldNum" sz="quarter" idx="12"/>
          </p:nvPr>
        </p:nvSpPr>
        <p:spPr/>
        <p:txBody>
          <a:bodyPr/>
          <a:lstStyle/>
          <a:p>
            <a:fld id="{B19324F7-8072-40BD-A5B5-1A2A5166FC26}" type="slidenum">
              <a:rPr lang="en-US" smtClean="0"/>
              <a:t>‹#›</a:t>
            </a:fld>
            <a:endParaRPr lang="en-US"/>
          </a:p>
        </p:txBody>
      </p:sp>
    </p:spTree>
    <p:extLst>
      <p:ext uri="{BB962C8B-B14F-4D97-AF65-F5344CB8AC3E}">
        <p14:creationId xmlns:p14="http://schemas.microsoft.com/office/powerpoint/2010/main" val="31351766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655070-B9CA-0E99-4303-F217F5EBD4DC}"/>
              </a:ext>
            </a:extLst>
          </p:cNvPr>
          <p:cNvSpPr>
            <a:spLocks noGrp="1"/>
          </p:cNvSpPr>
          <p:nvPr>
            <p:ph type="dt" sz="half" idx="10"/>
          </p:nvPr>
        </p:nvSpPr>
        <p:spPr/>
        <p:txBody>
          <a:bodyPr/>
          <a:lstStyle/>
          <a:p>
            <a:fld id="{2A1359ED-5015-4A42-BA29-B7AB637A8284}" type="datetimeFigureOut">
              <a:rPr lang="en-US" smtClean="0"/>
              <a:t>12/18/2024</a:t>
            </a:fld>
            <a:endParaRPr lang="en-US"/>
          </a:p>
        </p:txBody>
      </p:sp>
      <p:sp>
        <p:nvSpPr>
          <p:cNvPr id="3" name="Footer Placeholder 2">
            <a:extLst>
              <a:ext uri="{FF2B5EF4-FFF2-40B4-BE49-F238E27FC236}">
                <a16:creationId xmlns:a16="http://schemas.microsoft.com/office/drawing/2014/main" id="{C4E8EDFC-981A-19BB-C40C-F2A8D2E9AEC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796401-2152-EC70-F538-61055E021C26}"/>
              </a:ext>
            </a:extLst>
          </p:cNvPr>
          <p:cNvSpPr>
            <a:spLocks noGrp="1"/>
          </p:cNvSpPr>
          <p:nvPr>
            <p:ph type="sldNum" sz="quarter" idx="12"/>
          </p:nvPr>
        </p:nvSpPr>
        <p:spPr/>
        <p:txBody>
          <a:bodyPr/>
          <a:lstStyle/>
          <a:p>
            <a:fld id="{B19324F7-8072-40BD-A5B5-1A2A5166FC26}" type="slidenum">
              <a:rPr lang="en-US" smtClean="0"/>
              <a:t>‹#›</a:t>
            </a:fld>
            <a:endParaRPr lang="en-US"/>
          </a:p>
        </p:txBody>
      </p:sp>
    </p:spTree>
    <p:extLst>
      <p:ext uri="{BB962C8B-B14F-4D97-AF65-F5344CB8AC3E}">
        <p14:creationId xmlns:p14="http://schemas.microsoft.com/office/powerpoint/2010/main" val="33522037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0DFB-24E6-D4AB-6412-6950AFD8FF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95BC419-B2AD-4832-37B5-F118E600DB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5C66F33-010F-CB19-C64E-5233E6C1EC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F1E2FA-9C56-2E66-BE93-382B4FDC3EF5}"/>
              </a:ext>
            </a:extLst>
          </p:cNvPr>
          <p:cNvSpPr>
            <a:spLocks noGrp="1"/>
          </p:cNvSpPr>
          <p:nvPr>
            <p:ph type="dt" sz="half" idx="10"/>
          </p:nvPr>
        </p:nvSpPr>
        <p:spPr/>
        <p:txBody>
          <a:bodyPr/>
          <a:lstStyle/>
          <a:p>
            <a:fld id="{2A1359ED-5015-4A42-BA29-B7AB637A8284}" type="datetimeFigureOut">
              <a:rPr lang="en-US" smtClean="0"/>
              <a:t>12/18/2024</a:t>
            </a:fld>
            <a:endParaRPr lang="en-US"/>
          </a:p>
        </p:txBody>
      </p:sp>
      <p:sp>
        <p:nvSpPr>
          <p:cNvPr id="6" name="Footer Placeholder 5">
            <a:extLst>
              <a:ext uri="{FF2B5EF4-FFF2-40B4-BE49-F238E27FC236}">
                <a16:creationId xmlns:a16="http://schemas.microsoft.com/office/drawing/2014/main" id="{390E56C2-987D-47D3-E2E9-FF4A9CA475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EBBBE4-5EE0-7F41-C8B6-7C721010C280}"/>
              </a:ext>
            </a:extLst>
          </p:cNvPr>
          <p:cNvSpPr>
            <a:spLocks noGrp="1"/>
          </p:cNvSpPr>
          <p:nvPr>
            <p:ph type="sldNum" sz="quarter" idx="12"/>
          </p:nvPr>
        </p:nvSpPr>
        <p:spPr/>
        <p:txBody>
          <a:bodyPr/>
          <a:lstStyle/>
          <a:p>
            <a:fld id="{B19324F7-8072-40BD-A5B5-1A2A5166FC26}" type="slidenum">
              <a:rPr lang="en-US" smtClean="0"/>
              <a:t>‹#›</a:t>
            </a:fld>
            <a:endParaRPr lang="en-US"/>
          </a:p>
        </p:txBody>
      </p:sp>
    </p:spTree>
    <p:extLst>
      <p:ext uri="{BB962C8B-B14F-4D97-AF65-F5344CB8AC3E}">
        <p14:creationId xmlns:p14="http://schemas.microsoft.com/office/powerpoint/2010/main" val="3918796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BE086-6C13-A0B4-5E65-C9DB576F7D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D5746A-F929-57B4-A7A2-FAE8F0B619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B800090-02F1-29CC-0FD6-D1A1B8CDF4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997548-D986-7CA1-3510-BF4BFF40955C}"/>
              </a:ext>
            </a:extLst>
          </p:cNvPr>
          <p:cNvSpPr>
            <a:spLocks noGrp="1"/>
          </p:cNvSpPr>
          <p:nvPr>
            <p:ph type="dt" sz="half" idx="10"/>
          </p:nvPr>
        </p:nvSpPr>
        <p:spPr/>
        <p:txBody>
          <a:bodyPr/>
          <a:lstStyle/>
          <a:p>
            <a:fld id="{2A1359ED-5015-4A42-BA29-B7AB637A8284}" type="datetimeFigureOut">
              <a:rPr lang="en-US" smtClean="0"/>
              <a:t>12/18/2024</a:t>
            </a:fld>
            <a:endParaRPr lang="en-US"/>
          </a:p>
        </p:txBody>
      </p:sp>
      <p:sp>
        <p:nvSpPr>
          <p:cNvPr id="6" name="Footer Placeholder 5">
            <a:extLst>
              <a:ext uri="{FF2B5EF4-FFF2-40B4-BE49-F238E27FC236}">
                <a16:creationId xmlns:a16="http://schemas.microsoft.com/office/drawing/2014/main" id="{45BA0DD3-FDAD-BA45-2563-926CF5E84F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17770F-085B-0754-D7CD-E485E9932A0E}"/>
              </a:ext>
            </a:extLst>
          </p:cNvPr>
          <p:cNvSpPr>
            <a:spLocks noGrp="1"/>
          </p:cNvSpPr>
          <p:nvPr>
            <p:ph type="sldNum" sz="quarter" idx="12"/>
          </p:nvPr>
        </p:nvSpPr>
        <p:spPr/>
        <p:txBody>
          <a:bodyPr/>
          <a:lstStyle/>
          <a:p>
            <a:fld id="{B19324F7-8072-40BD-A5B5-1A2A5166FC26}" type="slidenum">
              <a:rPr lang="en-US" smtClean="0"/>
              <a:t>‹#›</a:t>
            </a:fld>
            <a:endParaRPr lang="en-US"/>
          </a:p>
        </p:txBody>
      </p:sp>
    </p:spTree>
    <p:extLst>
      <p:ext uri="{BB962C8B-B14F-4D97-AF65-F5344CB8AC3E}">
        <p14:creationId xmlns:p14="http://schemas.microsoft.com/office/powerpoint/2010/main" val="2995184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5FA21B-C68F-4EEA-0BDD-542128F0F6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5DEF6FB-D337-6F48-CE31-25264E9B33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1E7A6B-F0FE-0317-85D9-CCCD0BDBAB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A1359ED-5015-4A42-BA29-B7AB637A8284}" type="datetimeFigureOut">
              <a:rPr lang="en-US" smtClean="0"/>
              <a:t>12/18/2024</a:t>
            </a:fld>
            <a:endParaRPr lang="en-US"/>
          </a:p>
        </p:txBody>
      </p:sp>
      <p:sp>
        <p:nvSpPr>
          <p:cNvPr id="5" name="Footer Placeholder 4">
            <a:extLst>
              <a:ext uri="{FF2B5EF4-FFF2-40B4-BE49-F238E27FC236}">
                <a16:creationId xmlns:a16="http://schemas.microsoft.com/office/drawing/2014/main" id="{D00FB454-A11D-4B8E-AF90-7AD2EC5CC0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2942ADF-92CB-8331-0AD5-F452FC5950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19324F7-8072-40BD-A5B5-1A2A5166FC26}" type="slidenum">
              <a:rPr lang="en-US" smtClean="0"/>
              <a:t>‹#›</a:t>
            </a:fld>
            <a:endParaRPr lang="en-US"/>
          </a:p>
        </p:txBody>
      </p:sp>
    </p:spTree>
    <p:extLst>
      <p:ext uri="{BB962C8B-B14F-4D97-AF65-F5344CB8AC3E}">
        <p14:creationId xmlns:p14="http://schemas.microsoft.com/office/powerpoint/2010/main" val="5483302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hyperlink" Target="https://fred.stlouisfed.org/series/CUURA102SA0#0" TargetMode="External"/><Relationship Id="rId3" Type="http://schemas.openxmlformats.org/officeDocument/2006/relationships/hyperlink" Target="https://data.montgomerycountymd.gov/Human-Resources/Employee-Salaries-2019/qatd-z57d/data_preview" TargetMode="External"/><Relationship Id="rId7" Type="http://schemas.openxmlformats.org/officeDocument/2006/relationships/hyperlink" Target="https://data.montgomerycountymd.gov/Government/Employee-Salaries-2023/iv8c-428b/data_preview" TargetMode="External"/><Relationship Id="rId2" Type="http://schemas.openxmlformats.org/officeDocument/2006/relationships/hyperlink" Target="https://data.montgomerycountymd.gov/" TargetMode="External"/><Relationship Id="rId1" Type="http://schemas.openxmlformats.org/officeDocument/2006/relationships/slideLayout" Target="../slideLayouts/slideLayout2.xml"/><Relationship Id="rId6" Type="http://schemas.openxmlformats.org/officeDocument/2006/relationships/hyperlink" Target="https://data.montgomerycountymd.gov/Human-Resources/Employee-Salaries-2022/njz9-yp4y/data_preview" TargetMode="External"/><Relationship Id="rId5" Type="http://schemas.openxmlformats.org/officeDocument/2006/relationships/hyperlink" Target="https://data.montgomerycountymd.gov/Human-Resources/Employee-Salaries-2021/kmkb-bmhe/data_preview" TargetMode="External"/><Relationship Id="rId4" Type="http://schemas.openxmlformats.org/officeDocument/2006/relationships/hyperlink" Target="https://data.montgomerycountymd.gov/Human-Resources/Employee-Salaries-2020/he7s-ebwb/data_preview" TargetMode="External"/><Relationship Id="rId9" Type="http://schemas.openxmlformats.org/officeDocument/2006/relationships/hyperlink" Target="https://www.bls.gov/eci/home.htm"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21549-EDFF-D174-9719-84C7F442812A}"/>
              </a:ext>
            </a:extLst>
          </p:cNvPr>
          <p:cNvSpPr>
            <a:spLocks noGrp="1"/>
          </p:cNvSpPr>
          <p:nvPr>
            <p:ph type="title"/>
          </p:nvPr>
        </p:nvSpPr>
        <p:spPr>
          <a:xfrm>
            <a:off x="763438" y="2527479"/>
            <a:ext cx="10515600" cy="1325563"/>
          </a:xfrm>
        </p:spPr>
        <p:txBody>
          <a:bodyPr>
            <a:noAutofit/>
          </a:bodyPr>
          <a:lstStyle/>
          <a:p>
            <a:pPr algn="ctr">
              <a:lnSpc>
                <a:spcPct val="107000"/>
              </a:lnSpc>
              <a:spcAft>
                <a:spcPts val="800"/>
              </a:spcAft>
            </a:pPr>
            <a:r>
              <a:rPr lang="en-US" sz="3200" b="1" kern="100" dirty="0">
                <a:effectLst/>
                <a:latin typeface="Times New Roman" panose="02020603050405020304" pitchFamily="18" charset="0"/>
                <a:ea typeface="Aptos" panose="020B0004020202020204" pitchFamily="34" charset="0"/>
                <a:cs typeface="Times New Roman" panose="02020603050405020304" pitchFamily="18" charset="0"/>
              </a:rPr>
              <a:t>DUCHELLE BLANCHE KEMOUE FEUKOU</a:t>
            </a:r>
            <a:br>
              <a:rPr lang="en-US" sz="3200" b="1" kern="100" dirty="0">
                <a:effectLst/>
                <a:latin typeface="Aptos" panose="020B0004020202020204" pitchFamily="34" charset="0"/>
                <a:cs typeface="Times New Roman" panose="02020603050405020304" pitchFamily="18" charset="0"/>
              </a:rPr>
            </a:br>
            <a:r>
              <a:rPr lang="en-US" sz="3200" b="1" kern="100" dirty="0">
                <a:effectLst/>
                <a:latin typeface="Times New Roman" panose="02020603050405020304" pitchFamily="18" charset="0"/>
                <a:ea typeface="Aptos" panose="020B0004020202020204" pitchFamily="34" charset="0"/>
                <a:cs typeface="Times New Roman" panose="02020603050405020304" pitchFamily="18" charset="0"/>
              </a:rPr>
              <a:t>DATA 205-CRN 22017</a:t>
            </a:r>
            <a:br>
              <a:rPr lang="en-US" sz="3200" b="1" kern="100" dirty="0">
                <a:effectLst/>
                <a:latin typeface="Aptos" panose="020B0004020202020204" pitchFamily="34" charset="0"/>
                <a:cs typeface="Times New Roman" panose="02020603050405020304" pitchFamily="18" charset="0"/>
              </a:rPr>
            </a:br>
            <a:endParaRPr lang="en-US" sz="3200" b="1" dirty="0"/>
          </a:p>
        </p:txBody>
      </p:sp>
    </p:spTree>
    <p:extLst>
      <p:ext uri="{BB962C8B-B14F-4D97-AF65-F5344CB8AC3E}">
        <p14:creationId xmlns:p14="http://schemas.microsoft.com/office/powerpoint/2010/main" val="30531510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F2E0FC-906C-6A3F-C738-9EF3263797F8}"/>
              </a:ext>
            </a:extLst>
          </p:cNvPr>
          <p:cNvSpPr>
            <a:spLocks noGrp="1"/>
          </p:cNvSpPr>
          <p:nvPr>
            <p:ph idx="1"/>
          </p:nvPr>
        </p:nvSpPr>
        <p:spPr>
          <a:xfrm>
            <a:off x="838200" y="5285117"/>
            <a:ext cx="8524336" cy="891846"/>
          </a:xfrm>
          <a:solidFill>
            <a:schemeClr val="accent6">
              <a:lumMod val="20000"/>
              <a:lumOff val="80000"/>
            </a:schemeClr>
          </a:solidFill>
        </p:spPr>
        <p:txBody>
          <a:bodyPr>
            <a:normAutofit fontScale="70000" lnSpcReduction="20000"/>
          </a:bodyPr>
          <a:lstStyle/>
          <a:p>
            <a:pPr marL="0" indent="0">
              <a:buNone/>
            </a:pPr>
            <a:r>
              <a:rPr lang="en-US" dirty="0"/>
              <a:t>Considering departments, men are more represented in lower paying jobs because most of the them are physically demanding or labor-intensive and perceive as “masculine”, such as manufacturing, construction, or security.</a:t>
            </a:r>
          </a:p>
        </p:txBody>
      </p:sp>
      <p:pic>
        <p:nvPicPr>
          <p:cNvPr id="5" name="Picture 4">
            <a:extLst>
              <a:ext uri="{FF2B5EF4-FFF2-40B4-BE49-F238E27FC236}">
                <a16:creationId xmlns:a16="http://schemas.microsoft.com/office/drawing/2014/main" id="{3281AE21-CED9-DD5C-E02F-DFAEE1C55B0A}"/>
              </a:ext>
            </a:extLst>
          </p:cNvPr>
          <p:cNvPicPr>
            <a:picLocks noChangeAspect="1"/>
          </p:cNvPicPr>
          <p:nvPr/>
        </p:nvPicPr>
        <p:blipFill>
          <a:blip r:embed="rId2"/>
          <a:stretch>
            <a:fillRect/>
          </a:stretch>
        </p:blipFill>
        <p:spPr>
          <a:xfrm>
            <a:off x="890550" y="327804"/>
            <a:ext cx="8958126" cy="4827389"/>
          </a:xfrm>
          <a:prstGeom prst="rect">
            <a:avLst/>
          </a:prstGeom>
        </p:spPr>
      </p:pic>
    </p:spTree>
    <p:extLst>
      <p:ext uri="{BB962C8B-B14F-4D97-AF65-F5344CB8AC3E}">
        <p14:creationId xmlns:p14="http://schemas.microsoft.com/office/powerpoint/2010/main" val="2339515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7D88DF-03AE-9CF5-4215-B55549D37613}"/>
              </a:ext>
            </a:extLst>
          </p:cNvPr>
          <p:cNvSpPr>
            <a:spLocks noGrp="1"/>
          </p:cNvSpPr>
          <p:nvPr>
            <p:ph idx="1"/>
          </p:nvPr>
        </p:nvSpPr>
        <p:spPr>
          <a:xfrm>
            <a:off x="879895" y="5819954"/>
            <a:ext cx="9099430" cy="719318"/>
          </a:xfrm>
          <a:solidFill>
            <a:schemeClr val="tx2">
              <a:lumMod val="10000"/>
              <a:lumOff val="90000"/>
            </a:schemeClr>
          </a:solidFill>
        </p:spPr>
        <p:txBody>
          <a:bodyPr>
            <a:normAutofit fontScale="55000" lnSpcReduction="20000"/>
          </a:bodyPr>
          <a:lstStyle/>
          <a:p>
            <a:r>
              <a:rPr lang="en-US" dirty="0"/>
              <a:t>Significant representation of women in the department of health and human services.</a:t>
            </a:r>
          </a:p>
          <a:p>
            <a:r>
              <a:rPr lang="en-US" dirty="0"/>
              <a:t>Significant representation of men in the departments of police, of transportation, and fire and rescue services</a:t>
            </a:r>
          </a:p>
        </p:txBody>
      </p:sp>
      <p:pic>
        <p:nvPicPr>
          <p:cNvPr id="5" name="Picture 4">
            <a:extLst>
              <a:ext uri="{FF2B5EF4-FFF2-40B4-BE49-F238E27FC236}">
                <a16:creationId xmlns:a16="http://schemas.microsoft.com/office/drawing/2014/main" id="{B9ECDB78-127D-CCEB-D8A9-22419C79DFA1}"/>
              </a:ext>
            </a:extLst>
          </p:cNvPr>
          <p:cNvPicPr>
            <a:picLocks noChangeAspect="1"/>
          </p:cNvPicPr>
          <p:nvPr/>
        </p:nvPicPr>
        <p:blipFill>
          <a:blip r:embed="rId2"/>
          <a:stretch>
            <a:fillRect/>
          </a:stretch>
        </p:blipFill>
        <p:spPr>
          <a:xfrm>
            <a:off x="207230" y="0"/>
            <a:ext cx="10926596" cy="5525314"/>
          </a:xfrm>
          <a:prstGeom prst="rect">
            <a:avLst/>
          </a:prstGeom>
        </p:spPr>
      </p:pic>
    </p:spTree>
    <p:extLst>
      <p:ext uri="{BB962C8B-B14F-4D97-AF65-F5344CB8AC3E}">
        <p14:creationId xmlns:p14="http://schemas.microsoft.com/office/powerpoint/2010/main" val="2160988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15496-6A7E-479A-CFB0-3DFB0F6960BD}"/>
              </a:ext>
            </a:extLst>
          </p:cNvPr>
          <p:cNvSpPr>
            <a:spLocks noGrp="1"/>
          </p:cNvSpPr>
          <p:nvPr>
            <p:ph type="title"/>
          </p:nvPr>
        </p:nvSpPr>
        <p:spPr>
          <a:xfrm>
            <a:off x="838200" y="365126"/>
            <a:ext cx="9427234" cy="480264"/>
          </a:xfrm>
        </p:spPr>
        <p:txBody>
          <a:bodyPr>
            <a:normAutofit/>
          </a:bodyPr>
          <a:lstStyle/>
          <a:p>
            <a:pPr algn="ctr"/>
            <a:r>
              <a:rPr lang="en-US" sz="2000" b="1" dirty="0"/>
              <a:t>Salary Gap by Department and Year (2019-2023)</a:t>
            </a:r>
          </a:p>
        </p:txBody>
      </p:sp>
      <p:pic>
        <p:nvPicPr>
          <p:cNvPr id="5" name="Content Placeholder 4">
            <a:extLst>
              <a:ext uri="{FF2B5EF4-FFF2-40B4-BE49-F238E27FC236}">
                <a16:creationId xmlns:a16="http://schemas.microsoft.com/office/drawing/2014/main" id="{A46BF12A-064D-105A-4D49-55F586C976D8}"/>
              </a:ext>
            </a:extLst>
          </p:cNvPr>
          <p:cNvPicPr>
            <a:picLocks noGrp="1" noChangeAspect="1"/>
          </p:cNvPicPr>
          <p:nvPr>
            <p:ph idx="1"/>
          </p:nvPr>
        </p:nvPicPr>
        <p:blipFill>
          <a:blip r:embed="rId2"/>
          <a:stretch>
            <a:fillRect/>
          </a:stretch>
        </p:blipFill>
        <p:spPr>
          <a:xfrm>
            <a:off x="1328851" y="951272"/>
            <a:ext cx="8085442" cy="4706399"/>
          </a:xfrm>
        </p:spPr>
      </p:pic>
      <p:sp>
        <p:nvSpPr>
          <p:cNvPr id="7" name="TextBox 6">
            <a:extLst>
              <a:ext uri="{FF2B5EF4-FFF2-40B4-BE49-F238E27FC236}">
                <a16:creationId xmlns:a16="http://schemas.microsoft.com/office/drawing/2014/main" id="{AA45E691-84C2-FBD4-489C-0DAFF63AB619}"/>
              </a:ext>
            </a:extLst>
          </p:cNvPr>
          <p:cNvSpPr txBox="1"/>
          <p:nvPr/>
        </p:nvSpPr>
        <p:spPr>
          <a:xfrm>
            <a:off x="1132936" y="5657671"/>
            <a:ext cx="6636589" cy="1200329"/>
          </a:xfrm>
          <a:prstGeom prst="rect">
            <a:avLst/>
          </a:prstGeom>
          <a:solidFill>
            <a:schemeClr val="accent6">
              <a:lumMod val="20000"/>
              <a:lumOff val="80000"/>
            </a:schemeClr>
          </a:solidFill>
        </p:spPr>
        <p:txBody>
          <a:bodyPr wrap="square">
            <a:spAutoFit/>
          </a:bodyPr>
          <a:lstStyle/>
          <a:p>
            <a:r>
              <a:rPr lang="en-US" dirty="0"/>
              <a:t>Positive bars represent departments where male employees earn higher average salaries than their female counterparts, while negative bars indicate departments where female employees earn higher average salaries than males.</a:t>
            </a:r>
          </a:p>
        </p:txBody>
      </p:sp>
    </p:spTree>
    <p:extLst>
      <p:ext uri="{BB962C8B-B14F-4D97-AF65-F5344CB8AC3E}">
        <p14:creationId xmlns:p14="http://schemas.microsoft.com/office/powerpoint/2010/main" val="1620302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7EB63B-F0ED-7BFC-BCDF-022F6D031216}"/>
              </a:ext>
            </a:extLst>
          </p:cNvPr>
          <p:cNvPicPr>
            <a:picLocks noChangeAspect="1"/>
          </p:cNvPicPr>
          <p:nvPr/>
        </p:nvPicPr>
        <p:blipFill>
          <a:blip r:embed="rId2"/>
          <a:stretch>
            <a:fillRect/>
          </a:stretch>
        </p:blipFill>
        <p:spPr>
          <a:xfrm>
            <a:off x="0" y="90919"/>
            <a:ext cx="10541479" cy="5772362"/>
          </a:xfrm>
          <a:prstGeom prst="rect">
            <a:avLst/>
          </a:prstGeom>
        </p:spPr>
      </p:pic>
      <p:sp>
        <p:nvSpPr>
          <p:cNvPr id="7" name="TextBox 6">
            <a:extLst>
              <a:ext uri="{FF2B5EF4-FFF2-40B4-BE49-F238E27FC236}">
                <a16:creationId xmlns:a16="http://schemas.microsoft.com/office/drawing/2014/main" id="{E3EC9141-49F9-D137-DB6A-EE52F0CCCF26}"/>
              </a:ext>
            </a:extLst>
          </p:cNvPr>
          <p:cNvSpPr txBox="1"/>
          <p:nvPr/>
        </p:nvSpPr>
        <p:spPr>
          <a:xfrm>
            <a:off x="839638" y="5764684"/>
            <a:ext cx="6096000" cy="646331"/>
          </a:xfrm>
          <a:prstGeom prst="rect">
            <a:avLst/>
          </a:prstGeom>
          <a:solidFill>
            <a:schemeClr val="accent6">
              <a:lumMod val="20000"/>
              <a:lumOff val="80000"/>
            </a:schemeClr>
          </a:solidFill>
        </p:spPr>
        <p:txBody>
          <a:bodyPr wrap="square">
            <a:spAutoFit/>
          </a:bodyPr>
          <a:lstStyle/>
          <a:p>
            <a:r>
              <a:rPr lang="en-US" dirty="0"/>
              <a:t>Defining divisions as roles, men are more represented than women in the divisions that earn the most.</a:t>
            </a:r>
          </a:p>
        </p:txBody>
      </p:sp>
    </p:spTree>
    <p:extLst>
      <p:ext uri="{BB962C8B-B14F-4D97-AF65-F5344CB8AC3E}">
        <p14:creationId xmlns:p14="http://schemas.microsoft.com/office/powerpoint/2010/main" val="12889727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157344-D2B2-4EF7-C404-C07250812907}"/>
              </a:ext>
            </a:extLst>
          </p:cNvPr>
          <p:cNvSpPr>
            <a:spLocks noGrp="1"/>
          </p:cNvSpPr>
          <p:nvPr>
            <p:ph idx="1"/>
          </p:nvPr>
        </p:nvSpPr>
        <p:spPr>
          <a:xfrm>
            <a:off x="385311" y="6077524"/>
            <a:ext cx="9398207" cy="699134"/>
          </a:xfrm>
          <a:solidFill>
            <a:schemeClr val="accent6">
              <a:lumMod val="20000"/>
              <a:lumOff val="80000"/>
            </a:schemeClr>
          </a:solidFill>
        </p:spPr>
        <p:txBody>
          <a:bodyPr>
            <a:noAutofit/>
          </a:bodyPr>
          <a:lstStyle/>
          <a:p>
            <a:pPr marL="0" indent="0">
              <a:buNone/>
            </a:pPr>
            <a:r>
              <a:rPr lang="en-US" sz="1800" dirty="0"/>
              <a:t>Contrary to what was observed with departments, when analyzing the lowest-paying divisions, it appears that women are the most represented although the distribution is not even.</a:t>
            </a:r>
          </a:p>
        </p:txBody>
      </p:sp>
      <p:pic>
        <p:nvPicPr>
          <p:cNvPr id="5" name="Picture 4">
            <a:extLst>
              <a:ext uri="{FF2B5EF4-FFF2-40B4-BE49-F238E27FC236}">
                <a16:creationId xmlns:a16="http://schemas.microsoft.com/office/drawing/2014/main" id="{7C9913EC-8B50-8FA6-9AB0-EE9F63C26820}"/>
              </a:ext>
            </a:extLst>
          </p:cNvPr>
          <p:cNvPicPr>
            <a:picLocks noChangeAspect="1"/>
          </p:cNvPicPr>
          <p:nvPr/>
        </p:nvPicPr>
        <p:blipFill>
          <a:blip r:embed="rId2"/>
          <a:stretch>
            <a:fillRect/>
          </a:stretch>
        </p:blipFill>
        <p:spPr>
          <a:xfrm>
            <a:off x="50131" y="0"/>
            <a:ext cx="10715635" cy="6077524"/>
          </a:xfrm>
          <a:prstGeom prst="rect">
            <a:avLst/>
          </a:prstGeom>
          <a:solidFill>
            <a:schemeClr val="accent2"/>
          </a:solidFill>
        </p:spPr>
      </p:pic>
    </p:spTree>
    <p:extLst>
      <p:ext uri="{BB962C8B-B14F-4D97-AF65-F5344CB8AC3E}">
        <p14:creationId xmlns:p14="http://schemas.microsoft.com/office/powerpoint/2010/main" val="34962424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6CFEE-9880-F91E-B0BE-D6AF72F05806}"/>
              </a:ext>
            </a:extLst>
          </p:cNvPr>
          <p:cNvSpPr>
            <a:spLocks noGrp="1"/>
          </p:cNvSpPr>
          <p:nvPr>
            <p:ph type="title"/>
          </p:nvPr>
        </p:nvSpPr>
        <p:spPr>
          <a:xfrm>
            <a:off x="619664" y="66076"/>
            <a:ext cx="10515600" cy="1325563"/>
          </a:xfrm>
          <a:solidFill>
            <a:schemeClr val="accent2">
              <a:lumMod val="40000"/>
              <a:lumOff val="60000"/>
            </a:schemeClr>
          </a:solidFill>
        </p:spPr>
        <p:txBody>
          <a:bodyPr>
            <a:normAutofit/>
          </a:bodyPr>
          <a:lstStyle/>
          <a:p>
            <a:r>
              <a:rPr lang="en-US" sz="4450" dirty="0">
                <a:latin typeface="Lato Bold" panose="020F0502020204030203" pitchFamily="34" charset="0"/>
                <a:ea typeface="Lato Bold" panose="020F0502020204030203" pitchFamily="34" charset="0"/>
                <a:cs typeface="Lato Bold" panose="020F0502020204030203" pitchFamily="34" charset="0"/>
              </a:rPr>
              <a:t>Salary Patterns Across various Sectors</a:t>
            </a:r>
          </a:p>
        </p:txBody>
      </p:sp>
      <p:pic>
        <p:nvPicPr>
          <p:cNvPr id="5" name="Picture 4">
            <a:extLst>
              <a:ext uri="{FF2B5EF4-FFF2-40B4-BE49-F238E27FC236}">
                <a16:creationId xmlns:a16="http://schemas.microsoft.com/office/drawing/2014/main" id="{09E1454F-0674-F8A2-4FFA-490816A48DDD}"/>
              </a:ext>
            </a:extLst>
          </p:cNvPr>
          <p:cNvPicPr>
            <a:picLocks noChangeAspect="1"/>
          </p:cNvPicPr>
          <p:nvPr/>
        </p:nvPicPr>
        <p:blipFill>
          <a:blip r:embed="rId2"/>
          <a:stretch>
            <a:fillRect/>
          </a:stretch>
        </p:blipFill>
        <p:spPr>
          <a:xfrm>
            <a:off x="477328" y="1104966"/>
            <a:ext cx="9333781" cy="4885975"/>
          </a:xfrm>
          <a:prstGeom prst="rect">
            <a:avLst/>
          </a:prstGeom>
        </p:spPr>
      </p:pic>
      <p:sp>
        <p:nvSpPr>
          <p:cNvPr id="7" name="TextBox 6">
            <a:extLst>
              <a:ext uri="{FF2B5EF4-FFF2-40B4-BE49-F238E27FC236}">
                <a16:creationId xmlns:a16="http://schemas.microsoft.com/office/drawing/2014/main" id="{4D70C653-C2EC-1088-B8EE-4AF67BF10B33}"/>
              </a:ext>
            </a:extLst>
          </p:cNvPr>
          <p:cNvSpPr txBox="1"/>
          <p:nvPr/>
        </p:nvSpPr>
        <p:spPr>
          <a:xfrm>
            <a:off x="931652" y="6007094"/>
            <a:ext cx="5911971" cy="784830"/>
          </a:xfrm>
          <a:prstGeom prst="rect">
            <a:avLst/>
          </a:prstGeom>
          <a:solidFill>
            <a:schemeClr val="accent3">
              <a:lumMod val="20000"/>
              <a:lumOff val="80000"/>
            </a:schemeClr>
          </a:solidFill>
        </p:spPr>
        <p:txBody>
          <a:bodyPr wrap="square">
            <a:spAutoFit/>
          </a:bodyPr>
          <a:lstStyle/>
          <a:p>
            <a:r>
              <a:rPr lang="en-US" sz="1500" dirty="0"/>
              <a:t>Highlighting the top 10 highest-paying roles from 2021 to 2023, the "POL 47 HQ Police Chief" and "CAT 30 County Attorney" consistently rank among the highest-paid positions</a:t>
            </a:r>
          </a:p>
        </p:txBody>
      </p:sp>
    </p:spTree>
    <p:extLst>
      <p:ext uri="{BB962C8B-B14F-4D97-AF65-F5344CB8AC3E}">
        <p14:creationId xmlns:p14="http://schemas.microsoft.com/office/powerpoint/2010/main" val="27846725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581FF3F-CE7D-B2B3-C7F0-F5F959C35557}"/>
              </a:ext>
            </a:extLst>
          </p:cNvPr>
          <p:cNvSpPr>
            <a:spLocks noGrp="1"/>
          </p:cNvSpPr>
          <p:nvPr>
            <p:ph idx="1"/>
          </p:nvPr>
        </p:nvSpPr>
        <p:spPr>
          <a:xfrm>
            <a:off x="799380" y="5877463"/>
            <a:ext cx="8701177" cy="908649"/>
          </a:xfrm>
          <a:solidFill>
            <a:schemeClr val="tx2">
              <a:lumMod val="10000"/>
              <a:lumOff val="90000"/>
            </a:schemeClr>
          </a:solidFill>
        </p:spPr>
        <p:txBody>
          <a:bodyPr>
            <a:noAutofit/>
          </a:bodyPr>
          <a:lstStyle/>
          <a:p>
            <a:pPr marL="0" indent="0">
              <a:buNone/>
            </a:pPr>
            <a:r>
              <a:rPr lang="en-US" sz="1600" dirty="0"/>
              <a:t>This chart illustrates Montgomery County's salary structure, showing a progression from entry-level roles with lower pay (green bar is the lowest) to executive roles with significant responsibilities and higher pay (red bar is the highest), highlighting the link between job grade, responsibility, and compensation.</a:t>
            </a:r>
          </a:p>
        </p:txBody>
      </p:sp>
      <p:pic>
        <p:nvPicPr>
          <p:cNvPr id="5" name="Picture 4">
            <a:extLst>
              <a:ext uri="{FF2B5EF4-FFF2-40B4-BE49-F238E27FC236}">
                <a16:creationId xmlns:a16="http://schemas.microsoft.com/office/drawing/2014/main" id="{A9E983E9-DD69-9D1E-2C57-190C39B5CF3E}"/>
              </a:ext>
            </a:extLst>
          </p:cNvPr>
          <p:cNvPicPr>
            <a:picLocks noChangeAspect="1"/>
          </p:cNvPicPr>
          <p:nvPr/>
        </p:nvPicPr>
        <p:blipFill>
          <a:blip r:embed="rId2"/>
          <a:stretch>
            <a:fillRect/>
          </a:stretch>
        </p:blipFill>
        <p:spPr>
          <a:xfrm>
            <a:off x="218536" y="0"/>
            <a:ext cx="10680071" cy="5739442"/>
          </a:xfrm>
          <a:prstGeom prst="rect">
            <a:avLst/>
          </a:prstGeom>
        </p:spPr>
      </p:pic>
    </p:spTree>
    <p:extLst>
      <p:ext uri="{BB962C8B-B14F-4D97-AF65-F5344CB8AC3E}">
        <p14:creationId xmlns:p14="http://schemas.microsoft.com/office/powerpoint/2010/main" val="1343443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0">
            <a:extLst>
              <a:ext uri="{FF2B5EF4-FFF2-40B4-BE49-F238E27FC236}">
                <a16:creationId xmlns:a16="http://schemas.microsoft.com/office/drawing/2014/main" id="{F3A3DD0E-9E16-9A48-9BFA-B463BB4C3652}"/>
              </a:ext>
            </a:extLst>
          </p:cNvPr>
          <p:cNvSpPr/>
          <p:nvPr/>
        </p:nvSpPr>
        <p:spPr>
          <a:xfrm>
            <a:off x="280546" y="1349600"/>
            <a:ext cx="9645582" cy="686234"/>
          </a:xfrm>
          <a:prstGeom prst="rect">
            <a:avLst/>
          </a:prstGeom>
          <a:solidFill>
            <a:schemeClr val="accent2">
              <a:lumMod val="40000"/>
              <a:lumOff val="60000"/>
            </a:schemeClr>
          </a:solidFill>
          <a:ln/>
        </p:spPr>
        <p:txBody>
          <a:bodyPr wrap="none" lIns="0" tIns="0" rIns="0" bIns="0" rtlCol="0" anchor="t"/>
          <a:lstStyle/>
          <a:p>
            <a:pPr marL="0" indent="0">
              <a:lnSpc>
                <a:spcPts val="5550"/>
              </a:lnSpc>
              <a:buNone/>
            </a:pPr>
            <a:r>
              <a:rPr lang="en-US" sz="4450" b="1" dirty="0">
                <a:solidFill>
                  <a:srgbClr val="282824"/>
                </a:solidFill>
                <a:latin typeface="Lato Bold" pitchFamily="34" charset="0"/>
                <a:ea typeface="Lato Bold" pitchFamily="34" charset="-122"/>
                <a:cs typeface="Lato Bold" pitchFamily="34" charset="-120"/>
              </a:rPr>
              <a:t>Implications for Policy and Leadership</a:t>
            </a:r>
            <a:endParaRPr lang="en-US" sz="4450" dirty="0"/>
          </a:p>
        </p:txBody>
      </p:sp>
      <p:pic>
        <p:nvPicPr>
          <p:cNvPr id="7" name="Image 1" descr="preencoded.png">
            <a:extLst>
              <a:ext uri="{FF2B5EF4-FFF2-40B4-BE49-F238E27FC236}">
                <a16:creationId xmlns:a16="http://schemas.microsoft.com/office/drawing/2014/main" id="{0B3FB69F-1924-D818-0227-485A1E5450DE}"/>
              </a:ext>
            </a:extLst>
          </p:cNvPr>
          <p:cNvPicPr>
            <a:picLocks noChangeAspect="1"/>
          </p:cNvPicPr>
          <p:nvPr/>
        </p:nvPicPr>
        <p:blipFill>
          <a:blip r:embed="rId2"/>
          <a:stretch>
            <a:fillRect/>
          </a:stretch>
        </p:blipFill>
        <p:spPr>
          <a:xfrm>
            <a:off x="280545" y="2398540"/>
            <a:ext cx="813341" cy="813341"/>
          </a:xfrm>
          <a:prstGeom prst="rect">
            <a:avLst/>
          </a:prstGeom>
        </p:spPr>
      </p:pic>
      <p:sp>
        <p:nvSpPr>
          <p:cNvPr id="8" name="Text 1">
            <a:extLst>
              <a:ext uri="{FF2B5EF4-FFF2-40B4-BE49-F238E27FC236}">
                <a16:creationId xmlns:a16="http://schemas.microsoft.com/office/drawing/2014/main" id="{C809C2DF-0C86-5AF1-9B28-86CCC4883E23}"/>
              </a:ext>
            </a:extLst>
          </p:cNvPr>
          <p:cNvSpPr/>
          <p:nvPr/>
        </p:nvSpPr>
        <p:spPr>
          <a:xfrm>
            <a:off x="280546" y="3192329"/>
            <a:ext cx="2300949" cy="508295"/>
          </a:xfrm>
          <a:prstGeom prst="rect">
            <a:avLst/>
          </a:prstGeom>
          <a:noFill/>
          <a:ln/>
        </p:spPr>
        <p:txBody>
          <a:bodyPr wrap="none" lIns="0" tIns="0" rIns="0" bIns="0" rtlCol="0" anchor="t"/>
          <a:lstStyle/>
          <a:p>
            <a:pPr marL="0" indent="0" algn="l">
              <a:lnSpc>
                <a:spcPts val="2750"/>
              </a:lnSpc>
              <a:buNone/>
            </a:pPr>
            <a:r>
              <a:rPr lang="en-US" sz="2200" b="1" dirty="0">
                <a:solidFill>
                  <a:srgbClr val="4A4A45"/>
                </a:solidFill>
                <a:latin typeface="Lato Bold" pitchFamily="34" charset="0"/>
                <a:ea typeface="Lato Bold" pitchFamily="34" charset="-122"/>
                <a:cs typeface="Lato Bold" pitchFamily="34" charset="-120"/>
              </a:rPr>
              <a:t>Compensation Adjustments</a:t>
            </a:r>
            <a:endParaRPr lang="en-US" sz="2200" dirty="0"/>
          </a:p>
        </p:txBody>
      </p:sp>
      <p:sp>
        <p:nvSpPr>
          <p:cNvPr id="9" name="Text 2">
            <a:extLst>
              <a:ext uri="{FF2B5EF4-FFF2-40B4-BE49-F238E27FC236}">
                <a16:creationId xmlns:a16="http://schemas.microsoft.com/office/drawing/2014/main" id="{67CEFEDD-08A6-6203-CC53-954E36555331}"/>
              </a:ext>
            </a:extLst>
          </p:cNvPr>
          <p:cNvSpPr/>
          <p:nvPr/>
        </p:nvSpPr>
        <p:spPr>
          <a:xfrm>
            <a:off x="280547" y="3682748"/>
            <a:ext cx="2696504" cy="1561778"/>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Inform decisions on salary adjustments to better support employees in light of inflation.</a:t>
            </a:r>
            <a:endParaRPr lang="en-US" sz="1750" dirty="0"/>
          </a:p>
        </p:txBody>
      </p:sp>
      <p:pic>
        <p:nvPicPr>
          <p:cNvPr id="10" name="Image 2" descr="preencoded.png">
            <a:extLst>
              <a:ext uri="{FF2B5EF4-FFF2-40B4-BE49-F238E27FC236}">
                <a16:creationId xmlns:a16="http://schemas.microsoft.com/office/drawing/2014/main" id="{E7AFB25E-63A0-89A3-7BED-DA7DD731E5B2}"/>
              </a:ext>
            </a:extLst>
          </p:cNvPr>
          <p:cNvPicPr>
            <a:picLocks noChangeAspect="1"/>
          </p:cNvPicPr>
          <p:nvPr/>
        </p:nvPicPr>
        <p:blipFill>
          <a:blip r:embed="rId3"/>
          <a:stretch>
            <a:fillRect/>
          </a:stretch>
        </p:blipFill>
        <p:spPr>
          <a:xfrm>
            <a:off x="4741459" y="2398540"/>
            <a:ext cx="813341" cy="813341"/>
          </a:xfrm>
          <a:prstGeom prst="rect">
            <a:avLst/>
          </a:prstGeom>
        </p:spPr>
      </p:pic>
      <p:sp>
        <p:nvSpPr>
          <p:cNvPr id="11" name="Text 3">
            <a:extLst>
              <a:ext uri="{FF2B5EF4-FFF2-40B4-BE49-F238E27FC236}">
                <a16:creationId xmlns:a16="http://schemas.microsoft.com/office/drawing/2014/main" id="{F9EC2298-5CA5-3497-FB43-59353C78C801}"/>
              </a:ext>
            </a:extLst>
          </p:cNvPr>
          <p:cNvSpPr/>
          <p:nvPr/>
        </p:nvSpPr>
        <p:spPr>
          <a:xfrm>
            <a:off x="4741461" y="3192329"/>
            <a:ext cx="1855297" cy="508295"/>
          </a:xfrm>
          <a:prstGeom prst="rect">
            <a:avLst/>
          </a:prstGeom>
          <a:noFill/>
          <a:ln/>
        </p:spPr>
        <p:txBody>
          <a:bodyPr wrap="none" lIns="0" tIns="0" rIns="0" bIns="0" rtlCol="0" anchor="t"/>
          <a:lstStyle/>
          <a:p>
            <a:pPr marL="0" indent="0" algn="l">
              <a:lnSpc>
                <a:spcPts val="2750"/>
              </a:lnSpc>
              <a:buNone/>
            </a:pPr>
            <a:r>
              <a:rPr lang="en-US" sz="2200" b="1" dirty="0">
                <a:solidFill>
                  <a:srgbClr val="4A4A45"/>
                </a:solidFill>
                <a:latin typeface="Lato Bold" pitchFamily="34" charset="0"/>
                <a:ea typeface="Lato Bold" pitchFamily="34" charset="-122"/>
                <a:cs typeface="Lato Bold" pitchFamily="34" charset="-120"/>
              </a:rPr>
              <a:t>Equity Initiatives</a:t>
            </a:r>
            <a:endParaRPr lang="en-US" sz="2200" dirty="0"/>
          </a:p>
        </p:txBody>
      </p:sp>
      <p:sp>
        <p:nvSpPr>
          <p:cNvPr id="12" name="Text 4">
            <a:extLst>
              <a:ext uri="{FF2B5EF4-FFF2-40B4-BE49-F238E27FC236}">
                <a16:creationId xmlns:a16="http://schemas.microsoft.com/office/drawing/2014/main" id="{21A58F8A-2502-7DCF-0F43-3D7A6EDE9DD0}"/>
              </a:ext>
            </a:extLst>
          </p:cNvPr>
          <p:cNvSpPr/>
          <p:nvPr/>
        </p:nvSpPr>
        <p:spPr>
          <a:xfrm>
            <a:off x="4741460" y="3682748"/>
            <a:ext cx="2696582" cy="1561778"/>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Address gender pay gaps and departmental disparities to enhance workforce equity.</a:t>
            </a:r>
            <a:endParaRPr lang="en-US" sz="1750" dirty="0"/>
          </a:p>
        </p:txBody>
      </p:sp>
      <p:pic>
        <p:nvPicPr>
          <p:cNvPr id="13" name="Image 3" descr="preencoded.png">
            <a:extLst>
              <a:ext uri="{FF2B5EF4-FFF2-40B4-BE49-F238E27FC236}">
                <a16:creationId xmlns:a16="http://schemas.microsoft.com/office/drawing/2014/main" id="{E5228DCD-8460-8D27-D10C-80ECB0E5442F}"/>
              </a:ext>
            </a:extLst>
          </p:cNvPr>
          <p:cNvPicPr>
            <a:picLocks noChangeAspect="1"/>
          </p:cNvPicPr>
          <p:nvPr/>
        </p:nvPicPr>
        <p:blipFill>
          <a:blip r:embed="rId4"/>
          <a:stretch>
            <a:fillRect/>
          </a:stretch>
        </p:blipFill>
        <p:spPr>
          <a:xfrm>
            <a:off x="9202493" y="2398540"/>
            <a:ext cx="813341" cy="813341"/>
          </a:xfrm>
          <a:prstGeom prst="rect">
            <a:avLst/>
          </a:prstGeom>
        </p:spPr>
      </p:pic>
      <p:sp>
        <p:nvSpPr>
          <p:cNvPr id="14" name="Text 5">
            <a:extLst>
              <a:ext uri="{FF2B5EF4-FFF2-40B4-BE49-F238E27FC236}">
                <a16:creationId xmlns:a16="http://schemas.microsoft.com/office/drawing/2014/main" id="{373C679C-30D4-46A4-A899-F99D25F195CD}"/>
              </a:ext>
            </a:extLst>
          </p:cNvPr>
          <p:cNvSpPr/>
          <p:nvPr/>
        </p:nvSpPr>
        <p:spPr>
          <a:xfrm>
            <a:off x="9202495" y="3192329"/>
            <a:ext cx="1855297" cy="508295"/>
          </a:xfrm>
          <a:prstGeom prst="rect">
            <a:avLst/>
          </a:prstGeom>
          <a:noFill/>
          <a:ln/>
        </p:spPr>
        <p:txBody>
          <a:bodyPr wrap="none" lIns="0" tIns="0" rIns="0" bIns="0" rtlCol="0" anchor="t"/>
          <a:lstStyle/>
          <a:p>
            <a:pPr marL="0" indent="0" algn="l">
              <a:lnSpc>
                <a:spcPts val="2750"/>
              </a:lnSpc>
              <a:buNone/>
            </a:pPr>
            <a:r>
              <a:rPr lang="en-US" sz="2200" b="1" dirty="0">
                <a:solidFill>
                  <a:srgbClr val="4A4A45"/>
                </a:solidFill>
                <a:latin typeface="Lato Bold" pitchFamily="34" charset="0"/>
                <a:ea typeface="Lato Bold" pitchFamily="34" charset="-122"/>
                <a:cs typeface="Lato Bold" pitchFamily="34" charset="-120"/>
              </a:rPr>
              <a:t>Strategic Planning</a:t>
            </a:r>
            <a:endParaRPr lang="en-US" sz="2200" dirty="0"/>
          </a:p>
        </p:txBody>
      </p:sp>
      <p:sp>
        <p:nvSpPr>
          <p:cNvPr id="15" name="Text 6">
            <a:extLst>
              <a:ext uri="{FF2B5EF4-FFF2-40B4-BE49-F238E27FC236}">
                <a16:creationId xmlns:a16="http://schemas.microsoft.com/office/drawing/2014/main" id="{4706ADD8-2766-03D1-B13A-F7820338F25B}"/>
              </a:ext>
            </a:extLst>
          </p:cNvPr>
          <p:cNvSpPr/>
          <p:nvPr/>
        </p:nvSpPr>
        <p:spPr>
          <a:xfrm>
            <a:off x="9202495" y="3682748"/>
            <a:ext cx="2696504" cy="1561778"/>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Use insights to develop long-term strategies for fair and competitive compensation.</a:t>
            </a:r>
            <a:endParaRPr lang="en-US" sz="1750" dirty="0"/>
          </a:p>
        </p:txBody>
      </p:sp>
    </p:spTree>
    <p:extLst>
      <p:ext uri="{BB962C8B-B14F-4D97-AF65-F5344CB8AC3E}">
        <p14:creationId xmlns:p14="http://schemas.microsoft.com/office/powerpoint/2010/main" val="13941577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D73B8-803B-52E7-3BE6-24EA5810FCAB}"/>
              </a:ext>
            </a:extLst>
          </p:cNvPr>
          <p:cNvSpPr>
            <a:spLocks noGrp="1"/>
          </p:cNvSpPr>
          <p:nvPr>
            <p:ph type="title"/>
          </p:nvPr>
        </p:nvSpPr>
        <p:spPr>
          <a:xfrm>
            <a:off x="797943" y="112084"/>
            <a:ext cx="9110932" cy="928837"/>
          </a:xfrm>
          <a:solidFill>
            <a:schemeClr val="accent2">
              <a:lumMod val="40000"/>
              <a:lumOff val="60000"/>
            </a:schemeClr>
          </a:solidFill>
        </p:spPr>
        <p:txBody>
          <a:bodyPr>
            <a:normAutofit/>
          </a:bodyPr>
          <a:lstStyle/>
          <a:p>
            <a:r>
              <a:rPr lang="en-US" sz="4450" dirty="0">
                <a:latin typeface="Lato Bold" panose="020F0502020204030203" pitchFamily="34" charset="0"/>
                <a:ea typeface="Lato Bold" panose="020F0502020204030203" pitchFamily="34" charset="0"/>
                <a:cs typeface="Lato Bold" panose="020F0502020204030203" pitchFamily="34" charset="0"/>
              </a:rPr>
              <a:t>Challenges and Rewards</a:t>
            </a:r>
          </a:p>
        </p:txBody>
      </p:sp>
      <p:sp>
        <p:nvSpPr>
          <p:cNvPr id="3" name="Content Placeholder 2">
            <a:extLst>
              <a:ext uri="{FF2B5EF4-FFF2-40B4-BE49-F238E27FC236}">
                <a16:creationId xmlns:a16="http://schemas.microsoft.com/office/drawing/2014/main" id="{C69EB937-4FB8-A661-9A9D-054379962EE6}"/>
              </a:ext>
            </a:extLst>
          </p:cNvPr>
          <p:cNvSpPr>
            <a:spLocks noGrp="1"/>
          </p:cNvSpPr>
          <p:nvPr>
            <p:ph idx="1"/>
          </p:nvPr>
        </p:nvSpPr>
        <p:spPr>
          <a:xfrm>
            <a:off x="383875" y="1253331"/>
            <a:ext cx="10515600" cy="4351338"/>
          </a:xfrm>
        </p:spPr>
        <p:txBody>
          <a:bodyPr>
            <a:normAutofit/>
          </a:bodyPr>
          <a:lstStyle/>
          <a:p>
            <a:pPr marL="0" indent="0" algn="ctr">
              <a:buNone/>
            </a:pPr>
            <a:r>
              <a:rPr lang="en-US" sz="2000" b="1" dirty="0">
                <a:latin typeface="Lato Bold" panose="020F0502020204030203" pitchFamily="34" charset="0"/>
                <a:ea typeface="Lato Bold" panose="020F0502020204030203" pitchFamily="34" charset="0"/>
                <a:cs typeface="Lato Bold" panose="020F0502020204030203" pitchFamily="34" charset="0"/>
              </a:rPr>
              <a:t>Challenges</a:t>
            </a:r>
          </a:p>
          <a:p>
            <a:r>
              <a:rPr lang="en-US" sz="1600" dirty="0"/>
              <a:t>Addressing inconsistencies in department names and handling placeholder grades required diligence and careful adjustments to maintain data integrity.</a:t>
            </a:r>
          </a:p>
          <a:p>
            <a:r>
              <a:rPr lang="en-US" sz="1600" dirty="0"/>
              <a:t>Bootstrapping analysis revealed weak and inconsistent relationships, which complicated definitive interpretations</a:t>
            </a:r>
          </a:p>
          <a:p>
            <a:r>
              <a:rPr lang="en-US" sz="1600" dirty="0"/>
              <a:t>Merging salary data with CPI and Employment Cost Index data required reconciling different formats and levels of granularity.</a:t>
            </a:r>
          </a:p>
          <a:p>
            <a:r>
              <a:rPr lang="en-US" sz="1600"/>
              <a:t>Technical issues.</a:t>
            </a:r>
            <a:endParaRPr lang="en-US" sz="1600" dirty="0"/>
          </a:p>
          <a:p>
            <a:pPr marL="0" indent="0">
              <a:buNone/>
            </a:pPr>
            <a:endParaRPr lang="en-US" sz="1800" dirty="0"/>
          </a:p>
          <a:p>
            <a:pPr marL="0" indent="0" algn="ctr">
              <a:buNone/>
            </a:pPr>
            <a:r>
              <a:rPr lang="en-US" sz="2000" b="1" dirty="0">
                <a:latin typeface="Lato Bold" panose="020F0502020204030203" pitchFamily="34" charset="0"/>
                <a:ea typeface="Lato Bold" panose="020F0502020204030203" pitchFamily="34" charset="0"/>
                <a:cs typeface="Lato Bold" panose="020F0502020204030203" pitchFamily="34" charset="0"/>
              </a:rPr>
              <a:t>Rewards</a:t>
            </a:r>
          </a:p>
          <a:p>
            <a:r>
              <a:rPr lang="en-US" sz="1600" dirty="0">
                <a:ea typeface="Lato Bold" panose="020F0502020204030203" pitchFamily="34" charset="0"/>
                <a:cs typeface="Lato Bold" panose="020F0502020204030203" pitchFamily="34" charset="0"/>
              </a:rPr>
              <a:t>Being able to use Python libraries to uncover valuable insights regarding salary growth trends, inflation gap, and gender pay comparison.</a:t>
            </a:r>
          </a:p>
          <a:p>
            <a:r>
              <a:rPr lang="en-US" sz="1600" dirty="0">
                <a:ea typeface="Lato Bold" panose="020F0502020204030203" pitchFamily="34" charset="0"/>
                <a:cs typeface="Lato Bold" panose="020F0502020204030203" pitchFamily="34" charset="0"/>
              </a:rPr>
              <a:t>Coming over with impactful and understandable visualizations to communicate the findings.</a:t>
            </a:r>
          </a:p>
          <a:p>
            <a:r>
              <a:rPr lang="en-US" sz="1600" dirty="0">
                <a:ea typeface="Lato Bold" panose="020F0502020204030203" pitchFamily="34" charset="0"/>
                <a:cs typeface="Lato Bold" panose="020F0502020204030203" pitchFamily="34" charset="0"/>
              </a:rPr>
              <a:t>Skill growth</a:t>
            </a:r>
          </a:p>
        </p:txBody>
      </p:sp>
    </p:spTree>
    <p:extLst>
      <p:ext uri="{BB962C8B-B14F-4D97-AF65-F5344CB8AC3E}">
        <p14:creationId xmlns:p14="http://schemas.microsoft.com/office/powerpoint/2010/main" val="25977141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3DD7D-32B5-5D04-A9F0-B3DC7BB444C2}"/>
              </a:ext>
            </a:extLst>
          </p:cNvPr>
          <p:cNvSpPr>
            <a:spLocks noGrp="1"/>
          </p:cNvSpPr>
          <p:nvPr>
            <p:ph type="title"/>
          </p:nvPr>
        </p:nvSpPr>
        <p:spPr>
          <a:solidFill>
            <a:schemeClr val="accent2">
              <a:lumMod val="40000"/>
              <a:lumOff val="60000"/>
            </a:schemeClr>
          </a:solidFill>
        </p:spPr>
        <p:txBody>
          <a:bodyPr>
            <a:normAutofit/>
          </a:bodyPr>
          <a:lstStyle/>
          <a:p>
            <a:r>
              <a:rPr lang="en-US" sz="4450" dirty="0">
                <a:latin typeface="Lato Bold" panose="020F0502020204030203" pitchFamily="34" charset="0"/>
                <a:ea typeface="Lato Bold" panose="020F0502020204030203" pitchFamily="34" charset="0"/>
                <a:cs typeface="Lato Bold" panose="020F0502020204030203" pitchFamily="34" charset="0"/>
              </a:rPr>
              <a:t>References</a:t>
            </a:r>
          </a:p>
        </p:txBody>
      </p:sp>
      <p:sp>
        <p:nvSpPr>
          <p:cNvPr id="3" name="Content Placeholder 2">
            <a:extLst>
              <a:ext uri="{FF2B5EF4-FFF2-40B4-BE49-F238E27FC236}">
                <a16:creationId xmlns:a16="http://schemas.microsoft.com/office/drawing/2014/main" id="{07BAC6D8-582E-0410-0A9B-88F963C48A4D}"/>
              </a:ext>
            </a:extLst>
          </p:cNvPr>
          <p:cNvSpPr>
            <a:spLocks noGrp="1"/>
          </p:cNvSpPr>
          <p:nvPr>
            <p:ph idx="1"/>
          </p:nvPr>
        </p:nvSpPr>
        <p:spPr/>
        <p:txBody>
          <a:bodyPr>
            <a:normAutofit fontScale="92500"/>
          </a:bodyPr>
          <a:lstStyle/>
          <a:p>
            <a:pPr marL="0" lvl="0" indent="0">
              <a:lnSpc>
                <a:spcPct val="107000"/>
              </a:lnSpc>
              <a:spcAft>
                <a:spcPts val="800"/>
              </a:spcAft>
              <a:buNone/>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1.    Montgomery County Employee Salaries Data: </a:t>
            </a:r>
            <a:r>
              <a:rPr lang="en-US" sz="1800"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2"/>
              </a:rPr>
              <a:t>dataMontgomery.gov</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a:t>
            </a:r>
            <a:endParaRPr lang="en-US" sz="1800" kern="100" dirty="0">
              <a:effectLst/>
              <a:latin typeface="Aptos" panose="020B0004020202020204" pitchFamily="34" charset="0"/>
              <a:cs typeface="Times New Roman" panose="02020603050405020304" pitchFamily="18" charset="0"/>
            </a:endParaRPr>
          </a:p>
          <a:p>
            <a:pPr marL="457200">
              <a:lnSpc>
                <a:spcPct val="107000"/>
              </a:lnSpc>
              <a:spcAft>
                <a:spcPts val="800"/>
              </a:spcAft>
            </a:pPr>
            <a:r>
              <a:rPr lang="en-US" sz="1800"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3"/>
              </a:rPr>
              <a:t>https://data.montgomerycountymd.gov/Human-Resources/Employee-Salaries-2019/qatd-z57d/data_preview</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a:t>
            </a:r>
            <a:endParaRPr lang="en-US" sz="1800" kern="100" dirty="0">
              <a:effectLst/>
              <a:latin typeface="Aptos" panose="020B0004020202020204" pitchFamily="34" charset="0"/>
              <a:cs typeface="Times New Roman" panose="02020603050405020304" pitchFamily="18" charset="0"/>
            </a:endParaRPr>
          </a:p>
          <a:p>
            <a:pPr marL="457200">
              <a:lnSpc>
                <a:spcPct val="107000"/>
              </a:lnSpc>
              <a:spcAft>
                <a:spcPts val="800"/>
              </a:spcAft>
            </a:pPr>
            <a:r>
              <a:rPr lang="en-US" sz="1800"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4"/>
              </a:rPr>
              <a:t>https://data.montgomerycountymd.gov/Human-Resources/Employee-Salaries-2020/he7s-ebwb/data_preview</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a:t>
            </a:r>
            <a:endParaRPr lang="en-US" sz="1800" kern="100" dirty="0">
              <a:effectLst/>
              <a:latin typeface="Aptos" panose="020B0004020202020204" pitchFamily="34" charset="0"/>
              <a:cs typeface="Times New Roman" panose="02020603050405020304" pitchFamily="18" charset="0"/>
            </a:endParaRPr>
          </a:p>
          <a:p>
            <a:pPr marL="457200">
              <a:lnSpc>
                <a:spcPct val="107000"/>
              </a:lnSpc>
              <a:spcAft>
                <a:spcPts val="800"/>
              </a:spcAft>
            </a:pPr>
            <a:r>
              <a:rPr lang="en-US" sz="1800"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5"/>
              </a:rPr>
              <a:t>https://data.montgomerycountymd.gov/Human-Resources/Employee-Salaries-2021/kmkb-bmhe/data_preview</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a:t>
            </a:r>
            <a:endParaRPr lang="en-US" sz="1800" kern="100" dirty="0">
              <a:effectLst/>
              <a:latin typeface="Aptos" panose="020B0004020202020204" pitchFamily="34" charset="0"/>
              <a:cs typeface="Times New Roman" panose="02020603050405020304" pitchFamily="18" charset="0"/>
            </a:endParaRPr>
          </a:p>
          <a:p>
            <a:pPr marL="457200">
              <a:lnSpc>
                <a:spcPct val="107000"/>
              </a:lnSpc>
              <a:spcAft>
                <a:spcPts val="800"/>
              </a:spcAft>
            </a:pPr>
            <a:r>
              <a:rPr lang="en-US" sz="1800"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6"/>
              </a:rPr>
              <a:t>https://data.montgomerycountymd.gov/Human-Resources/Employee-Salaries-2022/njz9-yp4y/data_preview</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a:t>
            </a:r>
            <a:endParaRPr lang="en-US" sz="1800" kern="100" dirty="0">
              <a:effectLst/>
              <a:latin typeface="Aptos" panose="020B0004020202020204" pitchFamily="34" charset="0"/>
              <a:cs typeface="Times New Roman" panose="02020603050405020304" pitchFamily="18" charset="0"/>
            </a:endParaRPr>
          </a:p>
          <a:p>
            <a:pPr marL="457200">
              <a:lnSpc>
                <a:spcPct val="107000"/>
              </a:lnSpc>
              <a:spcAft>
                <a:spcPts val="800"/>
              </a:spcAft>
            </a:pPr>
            <a:r>
              <a:rPr lang="en-US" sz="1800"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7"/>
              </a:rPr>
              <a:t>https://data.montgomerycountymd.gov/Government/Employee-Salaries-2023/iv8c-428b/data_preview</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a:t>
            </a:r>
            <a:endParaRPr lang="en-US" sz="1800" kern="100" dirty="0">
              <a:effectLst/>
              <a:latin typeface="Aptos" panose="020B0004020202020204" pitchFamily="34" charset="0"/>
              <a:cs typeface="Times New Roman" panose="02020603050405020304" pitchFamily="18" charset="0"/>
            </a:endParaRPr>
          </a:p>
          <a:p>
            <a:pPr marL="0" lvl="0" indent="0">
              <a:lnSpc>
                <a:spcPct val="107000"/>
              </a:lnSpc>
              <a:spcAft>
                <a:spcPts val="800"/>
              </a:spcAft>
              <a:buNone/>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2.     Consumer Price Index Data: Bureau of Labor Statistics </a:t>
            </a:r>
            <a:r>
              <a:rPr lang="en-US" sz="1800"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8"/>
              </a:rPr>
              <a:t>https://fred.stlouisfed.org/series/CUURA102SA0#0</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a:t>
            </a:r>
            <a:endParaRPr lang="en-US" sz="1800" kern="100" dirty="0">
              <a:effectLst/>
              <a:latin typeface="Aptos" panose="020B0004020202020204" pitchFamily="34" charset="0"/>
              <a:cs typeface="Times New Roman" panose="02020603050405020304" pitchFamily="18" charset="0"/>
            </a:endParaRPr>
          </a:p>
          <a:p>
            <a:pPr marL="0" lvl="0" indent="0">
              <a:lnSpc>
                <a:spcPct val="107000"/>
              </a:lnSpc>
              <a:spcAft>
                <a:spcPts val="800"/>
              </a:spcAft>
              <a:buNone/>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3.      United States Employment Cost Index: Bureau of Labor Statistics </a:t>
            </a:r>
            <a:r>
              <a:rPr lang="en-US" sz="1800"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9"/>
              </a:rPr>
              <a:t>https://www.bls.gov/eci/home.htm</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a:t>
            </a:r>
            <a:endParaRPr lang="en-US" sz="1800" kern="100" dirty="0">
              <a:effectLst/>
              <a:latin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2701244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1FBB1B80-1E7D-06B1-C8FF-50A6FF273018}"/>
              </a:ext>
            </a:extLst>
          </p:cNvPr>
          <p:cNvSpPr/>
          <p:nvPr/>
        </p:nvSpPr>
        <p:spPr>
          <a:xfrm>
            <a:off x="355903" y="280513"/>
            <a:ext cx="7556421" cy="2126337"/>
          </a:xfrm>
          <a:prstGeom prst="rect">
            <a:avLst/>
          </a:prstGeom>
          <a:solidFill>
            <a:schemeClr val="accent2">
              <a:lumMod val="40000"/>
              <a:lumOff val="60000"/>
            </a:schemeClr>
          </a:solidFill>
          <a:ln/>
        </p:spPr>
        <p:txBody>
          <a:bodyPr wrap="square" lIns="0" tIns="0" rIns="0" bIns="0" rtlCol="0" anchor="t"/>
          <a:lstStyle/>
          <a:p>
            <a:pPr marL="0" indent="0">
              <a:lnSpc>
                <a:spcPts val="5550"/>
              </a:lnSpc>
              <a:buNone/>
            </a:pPr>
            <a:r>
              <a:rPr lang="en-US" sz="4450" b="1" dirty="0">
                <a:solidFill>
                  <a:srgbClr val="282824"/>
                </a:solidFill>
                <a:latin typeface="Lato Bold" pitchFamily="34" charset="0"/>
                <a:ea typeface="Lato Bold" pitchFamily="34" charset="-122"/>
                <a:cs typeface="Lato Bold" pitchFamily="34" charset="-120"/>
              </a:rPr>
              <a:t>Montgomery County Employees' Salary Analysis: Trends and Insights</a:t>
            </a:r>
            <a:endParaRPr lang="en-US" sz="4450" dirty="0"/>
          </a:p>
        </p:txBody>
      </p:sp>
      <p:sp>
        <p:nvSpPr>
          <p:cNvPr id="5" name="Text 1">
            <a:extLst>
              <a:ext uri="{FF2B5EF4-FFF2-40B4-BE49-F238E27FC236}">
                <a16:creationId xmlns:a16="http://schemas.microsoft.com/office/drawing/2014/main" id="{26D48F1C-B8FD-DC5F-E4B6-30514122AD27}"/>
              </a:ext>
            </a:extLst>
          </p:cNvPr>
          <p:cNvSpPr/>
          <p:nvPr/>
        </p:nvSpPr>
        <p:spPr>
          <a:xfrm>
            <a:off x="355904" y="2703194"/>
            <a:ext cx="7321606" cy="1914813"/>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This project examines Montgomery County employee salary data from 2019 to 2023, exploring salary growth, inflation alignment, and gender pay gaps. I will uncover insights into workforce equity and economic trends using data from DataMontgomery and the Bureau of Labor Statistics using Python libraries such as Python, </a:t>
            </a:r>
            <a:r>
              <a:rPr lang="en-US" sz="1750" dirty="0" err="1">
                <a:solidFill>
                  <a:srgbClr val="4A4A45"/>
                </a:solidFill>
                <a:latin typeface="Lato" pitchFamily="34" charset="0"/>
                <a:ea typeface="Lato" pitchFamily="34" charset="-122"/>
                <a:cs typeface="Lato" pitchFamily="34" charset="-120"/>
              </a:rPr>
              <a:t>Matplolib</a:t>
            </a:r>
            <a:r>
              <a:rPr lang="en-US" sz="1750" dirty="0">
                <a:solidFill>
                  <a:srgbClr val="4A4A45"/>
                </a:solidFill>
                <a:latin typeface="Lato" pitchFamily="34" charset="0"/>
                <a:ea typeface="Lato" pitchFamily="34" charset="-122"/>
                <a:cs typeface="Lato" pitchFamily="34" charset="-120"/>
              </a:rPr>
              <a:t>, and Seaborn.</a:t>
            </a:r>
            <a:endParaRPr lang="en-US" sz="1750" dirty="0"/>
          </a:p>
        </p:txBody>
      </p:sp>
      <p:sp>
        <p:nvSpPr>
          <p:cNvPr id="6" name="Text 2">
            <a:extLst>
              <a:ext uri="{FF2B5EF4-FFF2-40B4-BE49-F238E27FC236}">
                <a16:creationId xmlns:a16="http://schemas.microsoft.com/office/drawing/2014/main" id="{8FBDBF1A-B5D7-2034-C715-6BCE57318FBE}"/>
              </a:ext>
            </a:extLst>
          </p:cNvPr>
          <p:cNvSpPr/>
          <p:nvPr/>
        </p:nvSpPr>
        <p:spPr>
          <a:xfrm>
            <a:off x="270676" y="482108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The analysis aims to answer key questions about salary evolution, gender disparities across departments and job grades, and patterns in salary differences across various sectors. The findings could provide valuable insights for policymakers and organizational leaders.</a:t>
            </a:r>
            <a:endParaRPr lang="en-US" sz="1750" dirty="0"/>
          </a:p>
        </p:txBody>
      </p:sp>
      <p:pic>
        <p:nvPicPr>
          <p:cNvPr id="7" name="Image 0" descr="preencoded.png">
            <a:extLst>
              <a:ext uri="{FF2B5EF4-FFF2-40B4-BE49-F238E27FC236}">
                <a16:creationId xmlns:a16="http://schemas.microsoft.com/office/drawing/2014/main" id="{73BE0616-DDB7-B545-F52D-748BD1D02F85}"/>
              </a:ext>
            </a:extLst>
          </p:cNvPr>
          <p:cNvPicPr>
            <a:picLocks noChangeAspect="1"/>
          </p:cNvPicPr>
          <p:nvPr/>
        </p:nvPicPr>
        <p:blipFill>
          <a:blip r:embed="rId2"/>
          <a:stretch>
            <a:fillRect/>
          </a:stretch>
        </p:blipFill>
        <p:spPr>
          <a:xfrm>
            <a:off x="8201876" y="0"/>
            <a:ext cx="3970710" cy="6858000"/>
          </a:xfrm>
          <a:prstGeom prst="rect">
            <a:avLst/>
          </a:prstGeom>
        </p:spPr>
      </p:pic>
    </p:spTree>
    <p:extLst>
      <p:ext uri="{BB962C8B-B14F-4D97-AF65-F5344CB8AC3E}">
        <p14:creationId xmlns:p14="http://schemas.microsoft.com/office/powerpoint/2010/main" val="21632592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77D4F-AA0B-A1C1-8722-A0752D19EF35}"/>
              </a:ext>
            </a:extLst>
          </p:cNvPr>
          <p:cNvSpPr>
            <a:spLocks noGrp="1"/>
          </p:cNvSpPr>
          <p:nvPr>
            <p:ph type="title"/>
          </p:nvPr>
        </p:nvSpPr>
        <p:spPr>
          <a:solidFill>
            <a:schemeClr val="accent2">
              <a:lumMod val="40000"/>
              <a:lumOff val="60000"/>
            </a:schemeClr>
          </a:solidFill>
        </p:spPr>
        <p:txBody>
          <a:bodyPr>
            <a:normAutofit/>
          </a:bodyPr>
          <a:lstStyle/>
          <a:p>
            <a:r>
              <a:rPr lang="en-US" sz="4450" dirty="0">
                <a:latin typeface="Lato Bold" panose="020F0502020204030203" pitchFamily="34" charset="0"/>
                <a:ea typeface="Lato Bold" panose="020F0502020204030203" pitchFamily="34" charset="0"/>
                <a:cs typeface="Lato Bold" panose="020F0502020204030203" pitchFamily="34" charset="0"/>
              </a:rPr>
              <a:t>Acknowledgements</a:t>
            </a:r>
          </a:p>
        </p:txBody>
      </p:sp>
      <p:sp>
        <p:nvSpPr>
          <p:cNvPr id="3" name="Content Placeholder 2">
            <a:extLst>
              <a:ext uri="{FF2B5EF4-FFF2-40B4-BE49-F238E27FC236}">
                <a16:creationId xmlns:a16="http://schemas.microsoft.com/office/drawing/2014/main" id="{21EFBFD0-63A1-9A24-389C-DF219AD93A8F}"/>
              </a:ext>
            </a:extLst>
          </p:cNvPr>
          <p:cNvSpPr>
            <a:spLocks noGrp="1"/>
          </p:cNvSpPr>
          <p:nvPr>
            <p:ph idx="1"/>
          </p:nvPr>
        </p:nvSpPr>
        <p:spPr/>
        <p:txBody>
          <a:bodyPr>
            <a:normAutofit/>
          </a:bodyPr>
          <a:lstStyle/>
          <a:p>
            <a:pPr marL="342900" lvl="0" indent="-342900">
              <a:lnSpc>
                <a:spcPct val="107000"/>
              </a:lnSpc>
              <a:spcAft>
                <a:spcPts val="800"/>
              </a:spcAft>
              <a:buFont typeface="Symbol" panose="05050102010706020507" pitchFamily="18" charset="2"/>
              <a:buChar char=""/>
            </a:pPr>
            <a:r>
              <a:rPr lang="en-US" kern="100" dirty="0">
                <a:effectLst/>
                <a:latin typeface="Times New Roman" panose="02020603050405020304" pitchFamily="18" charset="0"/>
                <a:ea typeface="Aptos" panose="020B0004020202020204" pitchFamily="34" charset="0"/>
                <a:cs typeface="Times New Roman" panose="02020603050405020304" pitchFamily="18" charset="0"/>
              </a:rPr>
              <a:t>Professors: Jane Valentine, Rachel Saidi, </a:t>
            </a:r>
            <a:r>
              <a:rPr lang="en-US" kern="100" dirty="0" err="1">
                <a:effectLst/>
                <a:latin typeface="Times New Roman" panose="02020603050405020304" pitchFamily="18" charset="0"/>
                <a:ea typeface="Aptos" panose="020B0004020202020204" pitchFamily="34" charset="0"/>
                <a:cs typeface="Times New Roman" panose="02020603050405020304" pitchFamily="18" charset="0"/>
              </a:rPr>
              <a:t>Abdirasak</a:t>
            </a:r>
            <a:r>
              <a:rPr lang="en-US" kern="100" dirty="0">
                <a:effectLst/>
                <a:latin typeface="Times New Roman" panose="02020603050405020304" pitchFamily="18" charset="0"/>
                <a:ea typeface="Aptos" panose="020B0004020202020204" pitchFamily="34" charset="0"/>
                <a:cs typeface="Times New Roman" panose="02020603050405020304" pitchFamily="18" charset="0"/>
              </a:rPr>
              <a:t> Mohamed</a:t>
            </a:r>
            <a:endParaRPr lang="en-US" kern="100" dirty="0">
              <a:effectLst/>
              <a:latin typeface="Aptos" panose="020B000402020202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US" kern="100" dirty="0">
                <a:effectLst/>
                <a:latin typeface="Times New Roman" panose="02020603050405020304" pitchFamily="18" charset="0"/>
                <a:ea typeface="Aptos" panose="020B0004020202020204" pitchFamily="34" charset="0"/>
                <a:cs typeface="Times New Roman" panose="02020603050405020304" pitchFamily="18" charset="0"/>
              </a:rPr>
              <a:t>Mentor: </a:t>
            </a:r>
            <a:r>
              <a:rPr lang="en-US" kern="100" dirty="0" err="1">
                <a:effectLst/>
                <a:latin typeface="Times New Roman" panose="02020603050405020304" pitchFamily="18" charset="0"/>
                <a:ea typeface="Aptos" panose="020B0004020202020204" pitchFamily="34" charset="0"/>
                <a:cs typeface="Times New Roman" panose="02020603050405020304" pitchFamily="18" charset="0"/>
              </a:rPr>
              <a:t>Silvere</a:t>
            </a:r>
            <a:r>
              <a:rPr lang="en-US" kern="100" dirty="0">
                <a:effectLst/>
                <a:latin typeface="Times New Roman" panose="02020603050405020304" pitchFamily="18" charset="0"/>
                <a:ea typeface="Aptos" panose="020B0004020202020204" pitchFamily="34" charset="0"/>
                <a:cs typeface="Times New Roman" panose="02020603050405020304" pitchFamily="18" charset="0"/>
              </a:rPr>
              <a:t> </a:t>
            </a:r>
            <a:r>
              <a:rPr lang="en-US" kern="100" dirty="0" err="1">
                <a:effectLst/>
                <a:latin typeface="Times New Roman" panose="02020603050405020304" pitchFamily="18" charset="0"/>
                <a:ea typeface="Aptos" panose="020B0004020202020204" pitchFamily="34" charset="0"/>
                <a:cs typeface="Times New Roman" panose="02020603050405020304" pitchFamily="18" charset="0"/>
              </a:rPr>
              <a:t>Ngouela</a:t>
            </a:r>
            <a:endParaRPr lang="en-US" kern="100" dirty="0">
              <a:effectLst/>
              <a:latin typeface="Aptos" panose="020B000402020202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US" kern="100" dirty="0" err="1">
                <a:effectLst/>
                <a:latin typeface="Times New Roman" panose="02020603050405020304" pitchFamily="18" charset="0"/>
                <a:ea typeface="Aptos" panose="020B0004020202020204" pitchFamily="34" charset="0"/>
                <a:cs typeface="Times New Roman" panose="02020603050405020304" pitchFamily="18" charset="0"/>
              </a:rPr>
              <a:t>DataCamp</a:t>
            </a:r>
            <a:r>
              <a:rPr lang="en-US" kern="100" dirty="0">
                <a:effectLst/>
                <a:latin typeface="Times New Roman" panose="02020603050405020304" pitchFamily="18" charset="0"/>
                <a:ea typeface="Aptos" panose="020B0004020202020204" pitchFamily="34" charset="0"/>
                <a:cs typeface="Times New Roman" panose="02020603050405020304" pitchFamily="18" charset="0"/>
              </a:rPr>
              <a:t> courses.</a:t>
            </a:r>
            <a:endParaRPr lang="en-US" kern="100" dirty="0">
              <a:effectLst/>
              <a:latin typeface="Aptos" panose="020B0004020202020204" pitchFamily="34" charset="0"/>
              <a:cs typeface="Times New Roman" panose="02020603050405020304" pitchFamily="18" charset="0"/>
            </a:endParaRPr>
          </a:p>
          <a:p>
            <a:r>
              <a:rPr lang="en-US" dirty="0"/>
              <a:t>Classmates</a:t>
            </a:r>
          </a:p>
        </p:txBody>
      </p:sp>
    </p:spTree>
    <p:extLst>
      <p:ext uri="{BB962C8B-B14F-4D97-AF65-F5344CB8AC3E}">
        <p14:creationId xmlns:p14="http://schemas.microsoft.com/office/powerpoint/2010/main" val="2094373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FB7886C9-B568-CC63-DD23-50ECE7B13CB6}"/>
              </a:ext>
            </a:extLst>
          </p:cNvPr>
          <p:cNvSpPr/>
          <p:nvPr/>
        </p:nvSpPr>
        <p:spPr>
          <a:xfrm>
            <a:off x="852785" y="137697"/>
            <a:ext cx="6932772" cy="799729"/>
          </a:xfrm>
          <a:prstGeom prst="rect">
            <a:avLst/>
          </a:prstGeom>
          <a:noFill/>
          <a:ln/>
        </p:spPr>
        <p:txBody>
          <a:bodyPr wrap="square" lIns="0" tIns="0" rIns="0" bIns="0" rtlCol="0" anchor="t"/>
          <a:lstStyle/>
          <a:p>
            <a:pPr marL="0" indent="0">
              <a:lnSpc>
                <a:spcPts val="5550"/>
              </a:lnSpc>
              <a:buNone/>
            </a:pPr>
            <a:r>
              <a:rPr lang="en-US" sz="4450" b="1" dirty="0">
                <a:solidFill>
                  <a:srgbClr val="282824"/>
                </a:solidFill>
                <a:latin typeface="Lato Bold" pitchFamily="34" charset="0"/>
                <a:ea typeface="Lato Bold" pitchFamily="34" charset="-122"/>
                <a:cs typeface="Lato Bold" pitchFamily="34" charset="-120"/>
              </a:rPr>
              <a:t>Project Goals</a:t>
            </a:r>
            <a:endParaRPr lang="en-US" sz="4450" dirty="0"/>
          </a:p>
        </p:txBody>
      </p:sp>
      <p:sp>
        <p:nvSpPr>
          <p:cNvPr id="5" name="Shape 1">
            <a:extLst>
              <a:ext uri="{FF2B5EF4-FFF2-40B4-BE49-F238E27FC236}">
                <a16:creationId xmlns:a16="http://schemas.microsoft.com/office/drawing/2014/main" id="{95918547-520F-2A2A-6263-3F659F1E8C48}"/>
              </a:ext>
            </a:extLst>
          </p:cNvPr>
          <p:cNvSpPr/>
          <p:nvPr/>
        </p:nvSpPr>
        <p:spPr>
          <a:xfrm>
            <a:off x="581413" y="2044380"/>
            <a:ext cx="396835" cy="396835"/>
          </a:xfrm>
          <a:prstGeom prst="roundRect">
            <a:avLst>
              <a:gd name="adj" fmla="val 8574"/>
            </a:avLst>
          </a:prstGeom>
          <a:solidFill>
            <a:srgbClr val="E5DFD2"/>
          </a:solidFill>
          <a:ln/>
        </p:spPr>
        <p:txBody>
          <a:bodyPr/>
          <a:lstStyle/>
          <a:p>
            <a:endParaRPr lang="en-US"/>
          </a:p>
        </p:txBody>
      </p:sp>
      <p:sp>
        <p:nvSpPr>
          <p:cNvPr id="6" name="Text 2">
            <a:extLst>
              <a:ext uri="{FF2B5EF4-FFF2-40B4-BE49-F238E27FC236}">
                <a16:creationId xmlns:a16="http://schemas.microsoft.com/office/drawing/2014/main" id="{26A06FE9-9F8F-9256-E7FA-CE6469D3E369}"/>
              </a:ext>
            </a:extLst>
          </p:cNvPr>
          <p:cNvSpPr/>
          <p:nvPr/>
        </p:nvSpPr>
        <p:spPr>
          <a:xfrm>
            <a:off x="1364344" y="1820204"/>
            <a:ext cx="3041213" cy="708660"/>
          </a:xfrm>
          <a:prstGeom prst="rect">
            <a:avLst/>
          </a:prstGeom>
          <a:noFill/>
          <a:ln/>
        </p:spPr>
        <p:txBody>
          <a:bodyPr wrap="square" lIns="0" tIns="0" rIns="0" bIns="0" rtlCol="0" anchor="t"/>
          <a:lstStyle/>
          <a:p>
            <a:pPr marL="0" indent="0">
              <a:lnSpc>
                <a:spcPts val="2750"/>
              </a:lnSpc>
              <a:buNone/>
            </a:pPr>
            <a:r>
              <a:rPr lang="en-US" sz="2200" b="1" dirty="0">
                <a:solidFill>
                  <a:srgbClr val="4A4A45"/>
                </a:solidFill>
                <a:latin typeface="Lato Bold" pitchFamily="34" charset="0"/>
                <a:ea typeface="Lato Bold" pitchFamily="34" charset="-122"/>
                <a:cs typeface="Lato Bold" pitchFamily="34" charset="-120"/>
              </a:rPr>
              <a:t>Analyze Salary Growth vs. Inflation</a:t>
            </a:r>
            <a:endParaRPr lang="en-US" sz="2200" dirty="0"/>
          </a:p>
        </p:txBody>
      </p:sp>
      <p:sp>
        <p:nvSpPr>
          <p:cNvPr id="7" name="Text 3">
            <a:extLst>
              <a:ext uri="{FF2B5EF4-FFF2-40B4-BE49-F238E27FC236}">
                <a16:creationId xmlns:a16="http://schemas.microsoft.com/office/drawing/2014/main" id="{3D5007C3-C9C7-7B88-72EE-B0842F6A4B4C}"/>
              </a:ext>
            </a:extLst>
          </p:cNvPr>
          <p:cNvSpPr/>
          <p:nvPr/>
        </p:nvSpPr>
        <p:spPr>
          <a:xfrm>
            <a:off x="1193264" y="2576463"/>
            <a:ext cx="3041213" cy="1451610"/>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Examine how employee salaries have changed over time in relation to inflation rates.</a:t>
            </a:r>
            <a:endParaRPr lang="en-US" sz="1750" dirty="0"/>
          </a:p>
        </p:txBody>
      </p:sp>
      <p:sp>
        <p:nvSpPr>
          <p:cNvPr id="8" name="Text 5">
            <a:extLst>
              <a:ext uri="{FF2B5EF4-FFF2-40B4-BE49-F238E27FC236}">
                <a16:creationId xmlns:a16="http://schemas.microsoft.com/office/drawing/2014/main" id="{DB8CD70E-FCA5-31E2-2CE6-F5DF802BDE1D}"/>
              </a:ext>
            </a:extLst>
          </p:cNvPr>
          <p:cNvSpPr/>
          <p:nvPr/>
        </p:nvSpPr>
        <p:spPr>
          <a:xfrm>
            <a:off x="7645261" y="1732555"/>
            <a:ext cx="3041213" cy="708660"/>
          </a:xfrm>
          <a:prstGeom prst="rect">
            <a:avLst/>
          </a:prstGeom>
          <a:noFill/>
          <a:ln/>
        </p:spPr>
        <p:txBody>
          <a:bodyPr wrap="square" lIns="0" tIns="0" rIns="0" bIns="0" rtlCol="0" anchor="t"/>
          <a:lstStyle/>
          <a:p>
            <a:pPr marL="0" indent="0">
              <a:lnSpc>
                <a:spcPts val="2750"/>
              </a:lnSpc>
              <a:buNone/>
            </a:pPr>
            <a:r>
              <a:rPr lang="en-US" sz="2200" b="1" dirty="0">
                <a:solidFill>
                  <a:srgbClr val="4A4A45"/>
                </a:solidFill>
                <a:latin typeface="Lato Bold" pitchFamily="34" charset="0"/>
                <a:ea typeface="Lato Bold" pitchFamily="34" charset="-122"/>
                <a:cs typeface="Lato Bold" pitchFamily="34" charset="-120"/>
              </a:rPr>
              <a:t>Identify Gender Pay Gaps</a:t>
            </a:r>
            <a:endParaRPr lang="en-US" sz="2200" dirty="0"/>
          </a:p>
        </p:txBody>
      </p:sp>
      <p:sp>
        <p:nvSpPr>
          <p:cNvPr id="9" name="Shape 1">
            <a:extLst>
              <a:ext uri="{FF2B5EF4-FFF2-40B4-BE49-F238E27FC236}">
                <a16:creationId xmlns:a16="http://schemas.microsoft.com/office/drawing/2014/main" id="{B0085516-D23E-C304-54B7-39B7BA0F7E19}"/>
              </a:ext>
            </a:extLst>
          </p:cNvPr>
          <p:cNvSpPr/>
          <p:nvPr/>
        </p:nvSpPr>
        <p:spPr>
          <a:xfrm>
            <a:off x="581412" y="4780697"/>
            <a:ext cx="396835" cy="396835"/>
          </a:xfrm>
          <a:prstGeom prst="roundRect">
            <a:avLst>
              <a:gd name="adj" fmla="val 8574"/>
            </a:avLst>
          </a:prstGeom>
          <a:solidFill>
            <a:srgbClr val="E5DFD2"/>
          </a:solidFill>
          <a:ln/>
        </p:spPr>
        <p:txBody>
          <a:bodyPr/>
          <a:lstStyle/>
          <a:p>
            <a:endParaRPr lang="en-US"/>
          </a:p>
        </p:txBody>
      </p:sp>
      <p:sp>
        <p:nvSpPr>
          <p:cNvPr id="10" name="Shape 1">
            <a:extLst>
              <a:ext uri="{FF2B5EF4-FFF2-40B4-BE49-F238E27FC236}">
                <a16:creationId xmlns:a16="http://schemas.microsoft.com/office/drawing/2014/main" id="{72F04B79-EBB5-24FB-5F56-E67642C472C8}"/>
              </a:ext>
            </a:extLst>
          </p:cNvPr>
          <p:cNvSpPr/>
          <p:nvPr/>
        </p:nvSpPr>
        <p:spPr>
          <a:xfrm>
            <a:off x="6903555" y="1930326"/>
            <a:ext cx="396835" cy="396835"/>
          </a:xfrm>
          <a:prstGeom prst="roundRect">
            <a:avLst>
              <a:gd name="adj" fmla="val 8574"/>
            </a:avLst>
          </a:prstGeom>
          <a:solidFill>
            <a:srgbClr val="E5DFD2"/>
          </a:solidFill>
          <a:ln/>
        </p:spPr>
        <p:txBody>
          <a:bodyPr/>
          <a:lstStyle/>
          <a:p>
            <a:endParaRPr lang="en-US"/>
          </a:p>
        </p:txBody>
      </p:sp>
      <p:sp>
        <p:nvSpPr>
          <p:cNvPr id="11" name="Text 6">
            <a:extLst>
              <a:ext uri="{FF2B5EF4-FFF2-40B4-BE49-F238E27FC236}">
                <a16:creationId xmlns:a16="http://schemas.microsoft.com/office/drawing/2014/main" id="{752DFB50-3E50-4ABA-DEF2-44B55B97F88D}"/>
              </a:ext>
            </a:extLst>
          </p:cNvPr>
          <p:cNvSpPr/>
          <p:nvPr/>
        </p:nvSpPr>
        <p:spPr>
          <a:xfrm>
            <a:off x="7474181" y="2441215"/>
            <a:ext cx="3041213" cy="1451610"/>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Investigate potential disparities in pay between genders across departments and job grades.</a:t>
            </a:r>
            <a:endParaRPr lang="en-US" sz="1750" dirty="0"/>
          </a:p>
        </p:txBody>
      </p:sp>
      <p:sp>
        <p:nvSpPr>
          <p:cNvPr id="12" name="Text 8">
            <a:extLst>
              <a:ext uri="{FF2B5EF4-FFF2-40B4-BE49-F238E27FC236}">
                <a16:creationId xmlns:a16="http://schemas.microsoft.com/office/drawing/2014/main" id="{740F38BC-CA54-6F66-D4BB-C681C72D9B31}"/>
              </a:ext>
            </a:extLst>
          </p:cNvPr>
          <p:cNvSpPr/>
          <p:nvPr/>
        </p:nvSpPr>
        <p:spPr>
          <a:xfrm>
            <a:off x="1252257" y="4823202"/>
            <a:ext cx="3064431" cy="354330"/>
          </a:xfrm>
          <a:prstGeom prst="rect">
            <a:avLst/>
          </a:prstGeom>
          <a:noFill/>
          <a:ln/>
        </p:spPr>
        <p:txBody>
          <a:bodyPr wrap="none" lIns="0" tIns="0" rIns="0" bIns="0" rtlCol="0" anchor="t"/>
          <a:lstStyle/>
          <a:p>
            <a:pPr marL="0" indent="0">
              <a:lnSpc>
                <a:spcPts val="2750"/>
              </a:lnSpc>
              <a:buNone/>
            </a:pPr>
            <a:r>
              <a:rPr lang="en-US" sz="2200" b="1" dirty="0">
                <a:solidFill>
                  <a:srgbClr val="4A4A45"/>
                </a:solidFill>
                <a:latin typeface="Lato Bold" pitchFamily="34" charset="0"/>
                <a:ea typeface="Lato Bold" pitchFamily="34" charset="-122"/>
                <a:cs typeface="Lato Bold" pitchFamily="34" charset="-120"/>
              </a:rPr>
              <a:t>Uncover Salary Patterns</a:t>
            </a:r>
            <a:endParaRPr lang="en-US" sz="2200" dirty="0"/>
          </a:p>
        </p:txBody>
      </p:sp>
      <p:sp>
        <p:nvSpPr>
          <p:cNvPr id="13" name="Text 9">
            <a:extLst>
              <a:ext uri="{FF2B5EF4-FFF2-40B4-BE49-F238E27FC236}">
                <a16:creationId xmlns:a16="http://schemas.microsoft.com/office/drawing/2014/main" id="{C313B64C-D245-065C-4000-ADE4A6F7C906}"/>
              </a:ext>
            </a:extLst>
          </p:cNvPr>
          <p:cNvSpPr/>
          <p:nvPr/>
        </p:nvSpPr>
        <p:spPr>
          <a:xfrm>
            <a:off x="939171" y="5506502"/>
            <a:ext cx="6932771" cy="725805"/>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Explore patterns in salary differences across various sectors within Montgomery County.</a:t>
            </a:r>
            <a:endParaRPr lang="en-US" sz="1750" dirty="0"/>
          </a:p>
        </p:txBody>
      </p:sp>
    </p:spTree>
    <p:extLst>
      <p:ext uri="{BB962C8B-B14F-4D97-AF65-F5344CB8AC3E}">
        <p14:creationId xmlns:p14="http://schemas.microsoft.com/office/powerpoint/2010/main" val="432564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D69FF820-6357-E290-77D9-DC2B613BA14E}"/>
              </a:ext>
            </a:extLst>
          </p:cNvPr>
          <p:cNvSpPr/>
          <p:nvPr/>
        </p:nvSpPr>
        <p:spPr>
          <a:xfrm>
            <a:off x="1471255" y="190046"/>
            <a:ext cx="7246501" cy="660440"/>
          </a:xfrm>
          <a:prstGeom prst="rect">
            <a:avLst/>
          </a:prstGeom>
          <a:noFill/>
          <a:ln/>
        </p:spPr>
        <p:txBody>
          <a:bodyPr wrap="none" lIns="0" tIns="0" rIns="0" bIns="0" rtlCol="0" anchor="t"/>
          <a:lstStyle/>
          <a:p>
            <a:pPr marL="0" indent="0">
              <a:lnSpc>
                <a:spcPts val="5200"/>
              </a:lnSpc>
              <a:buNone/>
            </a:pPr>
            <a:r>
              <a:rPr lang="en-US" sz="4150" b="1" dirty="0">
                <a:solidFill>
                  <a:srgbClr val="282824"/>
                </a:solidFill>
                <a:latin typeface="Lato Bold" pitchFamily="34" charset="0"/>
                <a:ea typeface="Lato Bold" pitchFamily="34" charset="-122"/>
                <a:cs typeface="Lato Bold" pitchFamily="34" charset="-120"/>
              </a:rPr>
              <a:t>Data Preparation and Cleaning</a:t>
            </a:r>
            <a:endParaRPr lang="en-US" sz="4150" dirty="0"/>
          </a:p>
        </p:txBody>
      </p:sp>
      <p:sp>
        <p:nvSpPr>
          <p:cNvPr id="5" name="Text 4">
            <a:extLst>
              <a:ext uri="{FF2B5EF4-FFF2-40B4-BE49-F238E27FC236}">
                <a16:creationId xmlns:a16="http://schemas.microsoft.com/office/drawing/2014/main" id="{9A1B3750-AB67-6669-7E53-24C0293D5268}"/>
              </a:ext>
            </a:extLst>
          </p:cNvPr>
          <p:cNvSpPr/>
          <p:nvPr/>
        </p:nvSpPr>
        <p:spPr>
          <a:xfrm>
            <a:off x="964763" y="2375178"/>
            <a:ext cx="183833" cy="317063"/>
          </a:xfrm>
          <a:prstGeom prst="rect">
            <a:avLst/>
          </a:prstGeom>
          <a:noFill/>
          <a:ln/>
        </p:spPr>
        <p:txBody>
          <a:bodyPr wrap="none" lIns="0" tIns="0" rIns="0" bIns="0" rtlCol="0" anchor="t"/>
          <a:lstStyle/>
          <a:p>
            <a:pPr marL="0" indent="0" algn="ctr">
              <a:lnSpc>
                <a:spcPts val="2450"/>
              </a:lnSpc>
              <a:buNone/>
            </a:pPr>
            <a:endParaRPr lang="en-US" sz="2450" dirty="0"/>
          </a:p>
        </p:txBody>
      </p:sp>
      <p:pic>
        <p:nvPicPr>
          <p:cNvPr id="39" name="Picture 38">
            <a:extLst>
              <a:ext uri="{FF2B5EF4-FFF2-40B4-BE49-F238E27FC236}">
                <a16:creationId xmlns:a16="http://schemas.microsoft.com/office/drawing/2014/main" id="{CF9A1C80-3BF1-2E11-B912-559946552471}"/>
              </a:ext>
            </a:extLst>
          </p:cNvPr>
          <p:cNvPicPr>
            <a:picLocks noChangeAspect="1"/>
          </p:cNvPicPr>
          <p:nvPr/>
        </p:nvPicPr>
        <p:blipFill>
          <a:blip r:embed="rId2"/>
          <a:stretch>
            <a:fillRect/>
          </a:stretch>
        </p:blipFill>
        <p:spPr>
          <a:xfrm>
            <a:off x="1148596" y="954491"/>
            <a:ext cx="7736495" cy="5090601"/>
          </a:xfrm>
          <a:prstGeom prst="rect">
            <a:avLst/>
          </a:prstGeom>
        </p:spPr>
      </p:pic>
      <p:pic>
        <p:nvPicPr>
          <p:cNvPr id="40" name="Image 0" descr="preencoded.png">
            <a:extLst>
              <a:ext uri="{FF2B5EF4-FFF2-40B4-BE49-F238E27FC236}">
                <a16:creationId xmlns:a16="http://schemas.microsoft.com/office/drawing/2014/main" id="{2B482AC4-C34B-35E8-ABA3-164479026AEB}"/>
              </a:ext>
            </a:extLst>
          </p:cNvPr>
          <p:cNvPicPr>
            <a:picLocks noChangeAspect="1"/>
          </p:cNvPicPr>
          <p:nvPr/>
        </p:nvPicPr>
        <p:blipFill>
          <a:blip r:embed="rId3"/>
          <a:stretch>
            <a:fillRect/>
          </a:stretch>
        </p:blipFill>
        <p:spPr>
          <a:xfrm>
            <a:off x="8837234" y="0"/>
            <a:ext cx="4571999" cy="6858000"/>
          </a:xfrm>
          <a:prstGeom prst="rect">
            <a:avLst/>
          </a:prstGeom>
        </p:spPr>
      </p:pic>
    </p:spTree>
    <p:extLst>
      <p:ext uri="{BB962C8B-B14F-4D97-AF65-F5344CB8AC3E}">
        <p14:creationId xmlns:p14="http://schemas.microsoft.com/office/powerpoint/2010/main" val="3155971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F1E759B1-51E6-8EE3-326E-EAE9459C79E2}"/>
              </a:ext>
            </a:extLst>
          </p:cNvPr>
          <p:cNvSpPr/>
          <p:nvPr/>
        </p:nvSpPr>
        <p:spPr>
          <a:xfrm>
            <a:off x="445728" y="273179"/>
            <a:ext cx="6186368" cy="708779"/>
          </a:xfrm>
          <a:prstGeom prst="rect">
            <a:avLst/>
          </a:prstGeom>
          <a:solidFill>
            <a:schemeClr val="accent2">
              <a:lumMod val="40000"/>
              <a:lumOff val="60000"/>
            </a:schemeClr>
          </a:solidFill>
          <a:ln/>
        </p:spPr>
        <p:txBody>
          <a:bodyPr wrap="none" lIns="0" tIns="0" rIns="0" bIns="0" rtlCol="0" anchor="t"/>
          <a:lstStyle/>
          <a:p>
            <a:pPr marL="0" indent="0">
              <a:lnSpc>
                <a:spcPts val="5550"/>
              </a:lnSpc>
              <a:buNone/>
            </a:pPr>
            <a:r>
              <a:rPr lang="en-US" sz="4450" b="1" dirty="0">
                <a:solidFill>
                  <a:srgbClr val="282824"/>
                </a:solidFill>
                <a:latin typeface="Lato Bold" pitchFamily="34" charset="0"/>
                <a:ea typeface="Lato Bold" pitchFamily="34" charset="-122"/>
                <a:cs typeface="Lato Bold" pitchFamily="34" charset="-120"/>
              </a:rPr>
              <a:t>Salary Trends Over Time</a:t>
            </a:r>
            <a:endParaRPr lang="en-US" sz="4450" dirty="0"/>
          </a:p>
        </p:txBody>
      </p:sp>
      <p:sp>
        <p:nvSpPr>
          <p:cNvPr id="5" name="Text 1">
            <a:extLst>
              <a:ext uri="{FF2B5EF4-FFF2-40B4-BE49-F238E27FC236}">
                <a16:creationId xmlns:a16="http://schemas.microsoft.com/office/drawing/2014/main" id="{26C13D82-9235-C1FF-11CA-BED501BCCA68}"/>
              </a:ext>
            </a:extLst>
          </p:cNvPr>
          <p:cNvSpPr/>
          <p:nvPr/>
        </p:nvSpPr>
        <p:spPr>
          <a:xfrm>
            <a:off x="321841" y="1377852"/>
            <a:ext cx="2987993" cy="354330"/>
          </a:xfrm>
          <a:prstGeom prst="rect">
            <a:avLst/>
          </a:prstGeom>
          <a:noFill/>
          <a:ln/>
        </p:spPr>
        <p:txBody>
          <a:bodyPr wrap="none" lIns="0" tIns="0" rIns="0" bIns="0" rtlCol="0" anchor="t"/>
          <a:lstStyle/>
          <a:p>
            <a:pPr marL="0" indent="0">
              <a:lnSpc>
                <a:spcPts val="2750"/>
              </a:lnSpc>
              <a:buNone/>
            </a:pPr>
            <a:r>
              <a:rPr lang="en-US" sz="2200" b="1" dirty="0">
                <a:solidFill>
                  <a:srgbClr val="282824"/>
                </a:solidFill>
                <a:latin typeface="Lato Bold" pitchFamily="34" charset="0"/>
                <a:ea typeface="Lato Bold" pitchFamily="34" charset="-122"/>
                <a:cs typeface="Lato Bold" pitchFamily="34" charset="-120"/>
              </a:rPr>
              <a:t>25th Percentile Growth</a:t>
            </a:r>
            <a:endParaRPr lang="en-US" sz="2200" dirty="0"/>
          </a:p>
        </p:txBody>
      </p:sp>
      <p:sp>
        <p:nvSpPr>
          <p:cNvPr id="6" name="Text 2">
            <a:extLst>
              <a:ext uri="{FF2B5EF4-FFF2-40B4-BE49-F238E27FC236}">
                <a16:creationId xmlns:a16="http://schemas.microsoft.com/office/drawing/2014/main" id="{68DA109D-8472-0AA9-3722-7C0368DE9A37}"/>
              </a:ext>
            </a:extLst>
          </p:cNvPr>
          <p:cNvSpPr/>
          <p:nvPr/>
        </p:nvSpPr>
        <p:spPr>
          <a:xfrm>
            <a:off x="115365" y="2065185"/>
            <a:ext cx="5447728" cy="708779"/>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Experienced the highest growth rates overall, particularly in 2022 and 2023.</a:t>
            </a:r>
            <a:endParaRPr lang="en-US" sz="1750" dirty="0"/>
          </a:p>
        </p:txBody>
      </p:sp>
      <p:sp>
        <p:nvSpPr>
          <p:cNvPr id="7" name="Text 3">
            <a:extLst>
              <a:ext uri="{FF2B5EF4-FFF2-40B4-BE49-F238E27FC236}">
                <a16:creationId xmlns:a16="http://schemas.microsoft.com/office/drawing/2014/main" id="{836B80DE-64AA-7E32-9C70-D5957C28FC44}"/>
              </a:ext>
            </a:extLst>
          </p:cNvPr>
          <p:cNvSpPr/>
          <p:nvPr/>
        </p:nvSpPr>
        <p:spPr>
          <a:xfrm>
            <a:off x="6691020" y="1377852"/>
            <a:ext cx="3499842" cy="354330"/>
          </a:xfrm>
          <a:prstGeom prst="rect">
            <a:avLst/>
          </a:prstGeom>
          <a:noFill/>
          <a:ln/>
        </p:spPr>
        <p:txBody>
          <a:bodyPr wrap="none" lIns="0" tIns="0" rIns="0" bIns="0" rtlCol="0" anchor="t"/>
          <a:lstStyle/>
          <a:p>
            <a:pPr marL="0" indent="0">
              <a:lnSpc>
                <a:spcPts val="2750"/>
              </a:lnSpc>
              <a:buNone/>
            </a:pPr>
            <a:r>
              <a:rPr lang="en-US" sz="2200" b="1" dirty="0">
                <a:solidFill>
                  <a:srgbClr val="282824"/>
                </a:solidFill>
                <a:latin typeface="Lato Bold" pitchFamily="34" charset="0"/>
                <a:ea typeface="Lato Bold" pitchFamily="34" charset="-122"/>
                <a:cs typeface="Lato Bold" pitchFamily="34" charset="-120"/>
              </a:rPr>
              <a:t>Median and 75th Percentile</a:t>
            </a:r>
            <a:endParaRPr lang="en-US" sz="2200" dirty="0"/>
          </a:p>
        </p:txBody>
      </p:sp>
      <p:sp>
        <p:nvSpPr>
          <p:cNvPr id="8" name="Text 4">
            <a:extLst>
              <a:ext uri="{FF2B5EF4-FFF2-40B4-BE49-F238E27FC236}">
                <a16:creationId xmlns:a16="http://schemas.microsoft.com/office/drawing/2014/main" id="{2CFC7019-0B86-6674-F191-CC08EA279E4F}"/>
              </a:ext>
            </a:extLst>
          </p:cNvPr>
          <p:cNvSpPr/>
          <p:nvPr/>
        </p:nvSpPr>
        <p:spPr>
          <a:xfrm>
            <a:off x="5947292" y="2159575"/>
            <a:ext cx="5680336" cy="778304"/>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Grew at a slower but steady pace, with notable acceleration in 2023.</a:t>
            </a:r>
            <a:endParaRPr lang="en-US" sz="1750" dirty="0"/>
          </a:p>
        </p:txBody>
      </p:sp>
      <p:pic>
        <p:nvPicPr>
          <p:cNvPr id="9" name="Picture 8" descr="A graph showing the amount of salary per year&#10;&#10;Description automatically generated">
            <a:extLst>
              <a:ext uri="{FF2B5EF4-FFF2-40B4-BE49-F238E27FC236}">
                <a16:creationId xmlns:a16="http://schemas.microsoft.com/office/drawing/2014/main" id="{A2B0EA39-AE05-EDB3-6A85-64FE78C9A309}"/>
              </a:ext>
            </a:extLst>
          </p:cNvPr>
          <p:cNvPicPr>
            <a:picLocks noChangeAspect="1"/>
          </p:cNvPicPr>
          <p:nvPr/>
        </p:nvPicPr>
        <p:blipFill>
          <a:blip r:embed="rId2"/>
          <a:stretch>
            <a:fillRect/>
          </a:stretch>
        </p:blipFill>
        <p:spPr>
          <a:xfrm>
            <a:off x="1924506" y="3250741"/>
            <a:ext cx="6816927" cy="3562864"/>
          </a:xfrm>
          <a:prstGeom prst="rect">
            <a:avLst/>
          </a:prstGeom>
        </p:spPr>
      </p:pic>
    </p:spTree>
    <p:extLst>
      <p:ext uri="{BB962C8B-B14F-4D97-AF65-F5344CB8AC3E}">
        <p14:creationId xmlns:p14="http://schemas.microsoft.com/office/powerpoint/2010/main" val="998563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2B6A0946-8EDA-DBA1-9A9A-BB3666AE30DE}"/>
              </a:ext>
            </a:extLst>
          </p:cNvPr>
          <p:cNvSpPr/>
          <p:nvPr/>
        </p:nvSpPr>
        <p:spPr>
          <a:xfrm>
            <a:off x="422131" y="196035"/>
            <a:ext cx="6712982" cy="708779"/>
          </a:xfrm>
          <a:prstGeom prst="rect">
            <a:avLst/>
          </a:prstGeom>
          <a:solidFill>
            <a:schemeClr val="accent2">
              <a:lumMod val="40000"/>
              <a:lumOff val="60000"/>
            </a:schemeClr>
          </a:solidFill>
          <a:ln/>
        </p:spPr>
        <p:txBody>
          <a:bodyPr wrap="none" lIns="0" tIns="0" rIns="0" bIns="0" rtlCol="0" anchor="t"/>
          <a:lstStyle/>
          <a:p>
            <a:pPr marL="0" indent="0">
              <a:lnSpc>
                <a:spcPts val="5550"/>
              </a:lnSpc>
              <a:buNone/>
            </a:pPr>
            <a:r>
              <a:rPr lang="en-US" sz="4450" b="1" dirty="0">
                <a:solidFill>
                  <a:srgbClr val="282824"/>
                </a:solidFill>
                <a:latin typeface="Lato Bold" pitchFamily="34" charset="0"/>
                <a:ea typeface="Lato Bold" pitchFamily="34" charset="-122"/>
                <a:cs typeface="Lato Bold" pitchFamily="34" charset="-120"/>
              </a:rPr>
              <a:t>Salary Growth vs. Inflation</a:t>
            </a:r>
            <a:endParaRPr lang="en-US" sz="4450" dirty="0"/>
          </a:p>
        </p:txBody>
      </p:sp>
      <p:pic>
        <p:nvPicPr>
          <p:cNvPr id="5" name="Image 1" descr="preencoded.png">
            <a:extLst>
              <a:ext uri="{FF2B5EF4-FFF2-40B4-BE49-F238E27FC236}">
                <a16:creationId xmlns:a16="http://schemas.microsoft.com/office/drawing/2014/main" id="{88B47FA4-2038-5919-6467-0FD51FA736D8}"/>
              </a:ext>
            </a:extLst>
          </p:cNvPr>
          <p:cNvPicPr>
            <a:picLocks noChangeAspect="1"/>
          </p:cNvPicPr>
          <p:nvPr/>
        </p:nvPicPr>
        <p:blipFill>
          <a:blip r:embed="rId2"/>
          <a:stretch>
            <a:fillRect/>
          </a:stretch>
        </p:blipFill>
        <p:spPr>
          <a:xfrm>
            <a:off x="292345" y="1138788"/>
            <a:ext cx="1134070" cy="1814513"/>
          </a:xfrm>
          <a:prstGeom prst="rect">
            <a:avLst/>
          </a:prstGeom>
        </p:spPr>
      </p:pic>
      <p:sp>
        <p:nvSpPr>
          <p:cNvPr id="6" name="Text 1">
            <a:extLst>
              <a:ext uri="{FF2B5EF4-FFF2-40B4-BE49-F238E27FC236}">
                <a16:creationId xmlns:a16="http://schemas.microsoft.com/office/drawing/2014/main" id="{37CD71A0-D3FE-F345-9F76-BA091E0D7097}"/>
              </a:ext>
            </a:extLst>
          </p:cNvPr>
          <p:cNvSpPr/>
          <p:nvPr/>
        </p:nvSpPr>
        <p:spPr>
          <a:xfrm>
            <a:off x="2306128" y="113178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A4A45"/>
                </a:solidFill>
                <a:latin typeface="Lato Bold" pitchFamily="34" charset="0"/>
                <a:ea typeface="Lato Bold" pitchFamily="34" charset="-122"/>
                <a:cs typeface="Lato Bold" pitchFamily="34" charset="-120"/>
              </a:rPr>
              <a:t>2020-2022</a:t>
            </a:r>
            <a:endParaRPr lang="en-US" sz="2200" dirty="0"/>
          </a:p>
        </p:txBody>
      </p:sp>
      <p:sp>
        <p:nvSpPr>
          <p:cNvPr id="7" name="Text 2">
            <a:extLst>
              <a:ext uri="{FF2B5EF4-FFF2-40B4-BE49-F238E27FC236}">
                <a16:creationId xmlns:a16="http://schemas.microsoft.com/office/drawing/2014/main" id="{DAEC2DDE-5BE6-1D9B-2923-A4B69DB42D3E}"/>
              </a:ext>
            </a:extLst>
          </p:cNvPr>
          <p:cNvSpPr/>
          <p:nvPr/>
        </p:nvSpPr>
        <p:spPr>
          <a:xfrm>
            <a:off x="1426415" y="1524001"/>
            <a:ext cx="4066287" cy="1726888"/>
          </a:xfrm>
          <a:prstGeom prst="rect">
            <a:avLst/>
          </a:prstGeom>
          <a:noFill/>
          <a:ln/>
        </p:spPr>
        <p:txBody>
          <a:bodyPr wrap="square" lIns="0" tIns="0" rIns="0" bIns="0" rtlCol="0" anchor="t"/>
          <a:lstStyle/>
          <a:p>
            <a:pPr marL="285750" indent="-285750" algn="l">
              <a:buFont typeface="Arial" panose="020B0604020202020204" pitchFamily="34" charset="0"/>
              <a:buChar char="•"/>
            </a:pPr>
            <a:r>
              <a:rPr lang="en-US" sz="1600" b="0" i="0" dirty="0">
                <a:effectLst/>
                <a:latin typeface="system-ui"/>
              </a:rPr>
              <a:t>2020: the ratio was negative, indicating that salary growth not only lagged behind inflation but also declined</a:t>
            </a:r>
          </a:p>
          <a:p>
            <a:pPr marL="285750" indent="-285750" algn="l">
              <a:buFont typeface="Arial" panose="020B0604020202020204" pitchFamily="34" charset="0"/>
              <a:buChar char="•"/>
            </a:pPr>
            <a:r>
              <a:rPr lang="en-US" sz="1600" dirty="0">
                <a:latin typeface="system-ui"/>
              </a:rPr>
              <a:t>2021: </a:t>
            </a:r>
            <a:r>
              <a:rPr lang="en-US" sz="1600" b="0" i="0" dirty="0">
                <a:effectLst/>
                <a:latin typeface="system-ui"/>
              </a:rPr>
              <a:t>salary growth was about to match inflation</a:t>
            </a:r>
          </a:p>
          <a:p>
            <a:pPr marL="285750" indent="-285750" algn="l">
              <a:buFont typeface="Arial" panose="020B0604020202020204" pitchFamily="34" charset="0"/>
              <a:buChar char="•"/>
            </a:pPr>
            <a:r>
              <a:rPr lang="en-US" sz="1600" b="0" i="0" dirty="0">
                <a:effectLst/>
                <a:latin typeface="system-ui"/>
              </a:rPr>
              <a:t> 2022: ratio dropped below parity, indicating that inflation outpaced salary growth</a:t>
            </a:r>
            <a:endParaRPr lang="en-US" sz="1750" dirty="0"/>
          </a:p>
        </p:txBody>
      </p:sp>
      <p:pic>
        <p:nvPicPr>
          <p:cNvPr id="8" name="Image 2" descr="preencoded.png">
            <a:extLst>
              <a:ext uri="{FF2B5EF4-FFF2-40B4-BE49-F238E27FC236}">
                <a16:creationId xmlns:a16="http://schemas.microsoft.com/office/drawing/2014/main" id="{38150D8B-B089-DF55-9BA3-326BA26A6B84}"/>
              </a:ext>
            </a:extLst>
          </p:cNvPr>
          <p:cNvPicPr>
            <a:picLocks noChangeAspect="1"/>
          </p:cNvPicPr>
          <p:nvPr/>
        </p:nvPicPr>
        <p:blipFill>
          <a:blip r:embed="rId3"/>
          <a:stretch>
            <a:fillRect/>
          </a:stretch>
        </p:blipFill>
        <p:spPr>
          <a:xfrm>
            <a:off x="292345" y="2953300"/>
            <a:ext cx="1134070" cy="1814513"/>
          </a:xfrm>
          <a:prstGeom prst="rect">
            <a:avLst/>
          </a:prstGeom>
        </p:spPr>
      </p:pic>
      <p:sp>
        <p:nvSpPr>
          <p:cNvPr id="9" name="Text 3">
            <a:extLst>
              <a:ext uri="{FF2B5EF4-FFF2-40B4-BE49-F238E27FC236}">
                <a16:creationId xmlns:a16="http://schemas.microsoft.com/office/drawing/2014/main" id="{153F5F4A-F73C-B0A6-46F7-E91FB8178F6E}"/>
              </a:ext>
            </a:extLst>
          </p:cNvPr>
          <p:cNvSpPr/>
          <p:nvPr/>
        </p:nvSpPr>
        <p:spPr>
          <a:xfrm>
            <a:off x="2657142" y="329919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A4A45"/>
                </a:solidFill>
                <a:latin typeface="Lato Bold" pitchFamily="34" charset="0"/>
                <a:ea typeface="Lato Bold" pitchFamily="34" charset="-122"/>
                <a:cs typeface="Lato Bold" pitchFamily="34" charset="-120"/>
              </a:rPr>
              <a:t>2023</a:t>
            </a:r>
            <a:endParaRPr lang="en-US" sz="2200" dirty="0"/>
          </a:p>
        </p:txBody>
      </p:sp>
      <p:sp>
        <p:nvSpPr>
          <p:cNvPr id="10" name="Text 4">
            <a:extLst>
              <a:ext uri="{FF2B5EF4-FFF2-40B4-BE49-F238E27FC236}">
                <a16:creationId xmlns:a16="http://schemas.microsoft.com/office/drawing/2014/main" id="{9E921256-2977-DC49-3460-52B4507D6625}"/>
              </a:ext>
            </a:extLst>
          </p:cNvPr>
          <p:cNvSpPr/>
          <p:nvPr/>
        </p:nvSpPr>
        <p:spPr>
          <a:xfrm>
            <a:off x="1476275" y="3633331"/>
            <a:ext cx="4191771" cy="1054850"/>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Salary growth finally outpaced inflation, marking a significant improvement in purchasing power.</a:t>
            </a:r>
            <a:endParaRPr lang="en-US" sz="1750" dirty="0"/>
          </a:p>
        </p:txBody>
      </p:sp>
      <p:pic>
        <p:nvPicPr>
          <p:cNvPr id="11" name="Image 3" descr="preencoded.png">
            <a:extLst>
              <a:ext uri="{FF2B5EF4-FFF2-40B4-BE49-F238E27FC236}">
                <a16:creationId xmlns:a16="http://schemas.microsoft.com/office/drawing/2014/main" id="{BDBECF5E-224C-D24C-571A-BB22A424C26A}"/>
              </a:ext>
            </a:extLst>
          </p:cNvPr>
          <p:cNvPicPr>
            <a:picLocks noChangeAspect="1"/>
          </p:cNvPicPr>
          <p:nvPr/>
        </p:nvPicPr>
        <p:blipFill>
          <a:blip r:embed="rId4"/>
          <a:stretch>
            <a:fillRect/>
          </a:stretch>
        </p:blipFill>
        <p:spPr>
          <a:xfrm>
            <a:off x="292345" y="4767813"/>
            <a:ext cx="1134070" cy="1814513"/>
          </a:xfrm>
          <a:prstGeom prst="rect">
            <a:avLst/>
          </a:prstGeom>
        </p:spPr>
      </p:pic>
      <p:sp>
        <p:nvSpPr>
          <p:cNvPr id="12" name="Text 5">
            <a:extLst>
              <a:ext uri="{FF2B5EF4-FFF2-40B4-BE49-F238E27FC236}">
                <a16:creationId xmlns:a16="http://schemas.microsoft.com/office/drawing/2014/main" id="{049DF164-E202-9504-8A22-4E3254F62C6A}"/>
              </a:ext>
            </a:extLst>
          </p:cNvPr>
          <p:cNvSpPr/>
          <p:nvPr/>
        </p:nvSpPr>
        <p:spPr>
          <a:xfrm>
            <a:off x="2306128" y="484515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A4A45"/>
                </a:solidFill>
                <a:latin typeface="Lato Bold" pitchFamily="34" charset="0"/>
                <a:ea typeface="Lato Bold" pitchFamily="34" charset="-122"/>
                <a:cs typeface="Lato Bold" pitchFamily="34" charset="-120"/>
              </a:rPr>
              <a:t>Overall Trend</a:t>
            </a:r>
            <a:endParaRPr lang="en-US" sz="2200" dirty="0"/>
          </a:p>
        </p:txBody>
      </p:sp>
      <p:sp>
        <p:nvSpPr>
          <p:cNvPr id="13" name="Text 6">
            <a:extLst>
              <a:ext uri="{FF2B5EF4-FFF2-40B4-BE49-F238E27FC236}">
                <a16:creationId xmlns:a16="http://schemas.microsoft.com/office/drawing/2014/main" id="{FF0FE111-DD8F-1602-3697-57A0D9D905EA}"/>
              </a:ext>
            </a:extLst>
          </p:cNvPr>
          <p:cNvSpPr/>
          <p:nvPr/>
        </p:nvSpPr>
        <p:spPr>
          <a:xfrm>
            <a:off x="1476275" y="5367393"/>
            <a:ext cx="4933273" cy="1054850"/>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Weak relationship between inflation and salary growth, suggesting other factors may be more influential.</a:t>
            </a:r>
            <a:endParaRPr lang="en-US" sz="1750" dirty="0"/>
          </a:p>
        </p:txBody>
      </p:sp>
    </p:spTree>
    <p:extLst>
      <p:ext uri="{BB962C8B-B14F-4D97-AF65-F5344CB8AC3E}">
        <p14:creationId xmlns:p14="http://schemas.microsoft.com/office/powerpoint/2010/main" val="37393419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61B47B-7729-50E6-8FC7-9DD4458F5792}"/>
              </a:ext>
            </a:extLst>
          </p:cNvPr>
          <p:cNvPicPr>
            <a:picLocks noChangeAspect="1"/>
          </p:cNvPicPr>
          <p:nvPr/>
        </p:nvPicPr>
        <p:blipFill>
          <a:blip r:embed="rId2"/>
          <a:stretch>
            <a:fillRect/>
          </a:stretch>
        </p:blipFill>
        <p:spPr>
          <a:xfrm>
            <a:off x="500742" y="262187"/>
            <a:ext cx="10213266" cy="5201117"/>
          </a:xfrm>
          <a:prstGeom prst="rect">
            <a:avLst/>
          </a:prstGeom>
        </p:spPr>
      </p:pic>
      <p:sp>
        <p:nvSpPr>
          <p:cNvPr id="7" name="TextBox 6">
            <a:extLst>
              <a:ext uri="{FF2B5EF4-FFF2-40B4-BE49-F238E27FC236}">
                <a16:creationId xmlns:a16="http://schemas.microsoft.com/office/drawing/2014/main" id="{E491EE05-469F-9767-5B23-EFCF5DC961F1}"/>
              </a:ext>
            </a:extLst>
          </p:cNvPr>
          <p:cNvSpPr txBox="1"/>
          <p:nvPr/>
        </p:nvSpPr>
        <p:spPr>
          <a:xfrm>
            <a:off x="736121" y="5463304"/>
            <a:ext cx="6096000" cy="1077218"/>
          </a:xfrm>
          <a:prstGeom prst="rect">
            <a:avLst/>
          </a:prstGeom>
          <a:solidFill>
            <a:schemeClr val="accent6">
              <a:lumMod val="20000"/>
              <a:lumOff val="80000"/>
            </a:schemeClr>
          </a:solidFill>
        </p:spPr>
        <p:txBody>
          <a:bodyPr wrap="square">
            <a:spAutoFit/>
          </a:bodyPr>
          <a:lstStyle/>
          <a:p>
            <a:r>
              <a:rPr lang="en-US" sz="1600" dirty="0"/>
              <a:t>The top figures indicate periods when salary growth outpaced inflation, while the bottom figures represent periods when inflation exceeded salary growth. The red striped lines denote periods where salary growth and inflation were equal.</a:t>
            </a:r>
          </a:p>
        </p:txBody>
      </p:sp>
    </p:spTree>
    <p:extLst>
      <p:ext uri="{BB962C8B-B14F-4D97-AF65-F5344CB8AC3E}">
        <p14:creationId xmlns:p14="http://schemas.microsoft.com/office/powerpoint/2010/main" val="17277712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0AD1F6-3A22-1EE3-7DA9-07AFA6C70EC2}"/>
              </a:ext>
            </a:extLst>
          </p:cNvPr>
          <p:cNvPicPr>
            <a:picLocks noChangeAspect="1"/>
          </p:cNvPicPr>
          <p:nvPr/>
        </p:nvPicPr>
        <p:blipFill>
          <a:blip r:embed="rId2"/>
          <a:stretch>
            <a:fillRect/>
          </a:stretch>
        </p:blipFill>
        <p:spPr>
          <a:xfrm>
            <a:off x="391548" y="0"/>
            <a:ext cx="11408904" cy="6858000"/>
          </a:xfrm>
          <a:prstGeom prst="rect">
            <a:avLst/>
          </a:prstGeom>
        </p:spPr>
      </p:pic>
    </p:spTree>
    <p:extLst>
      <p:ext uri="{BB962C8B-B14F-4D97-AF65-F5344CB8AC3E}">
        <p14:creationId xmlns:p14="http://schemas.microsoft.com/office/powerpoint/2010/main" val="785052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2ECE0481-DCE7-BB29-CD1C-5DE7F94D22A9}"/>
              </a:ext>
            </a:extLst>
          </p:cNvPr>
          <p:cNvSpPr/>
          <p:nvPr/>
        </p:nvSpPr>
        <p:spPr>
          <a:xfrm>
            <a:off x="311421" y="279954"/>
            <a:ext cx="7556421" cy="1417558"/>
          </a:xfrm>
          <a:prstGeom prst="rect">
            <a:avLst/>
          </a:prstGeom>
          <a:solidFill>
            <a:schemeClr val="accent2">
              <a:lumMod val="40000"/>
              <a:lumOff val="60000"/>
            </a:schemeClr>
          </a:solidFill>
          <a:ln/>
        </p:spPr>
        <p:txBody>
          <a:bodyPr wrap="square" lIns="0" tIns="0" rIns="0" bIns="0" rtlCol="0" anchor="t"/>
          <a:lstStyle/>
          <a:p>
            <a:pPr marL="0" indent="0">
              <a:lnSpc>
                <a:spcPts val="5550"/>
              </a:lnSpc>
              <a:buNone/>
            </a:pPr>
            <a:r>
              <a:rPr lang="en-US" sz="4450" b="1" dirty="0">
                <a:solidFill>
                  <a:srgbClr val="282824"/>
                </a:solidFill>
                <a:latin typeface="Lato Bold" pitchFamily="34" charset="0"/>
                <a:ea typeface="Lato Bold" pitchFamily="34" charset="-122"/>
                <a:cs typeface="Lato Bold" pitchFamily="34" charset="-120"/>
              </a:rPr>
              <a:t>Gender-Based Salary Analysis</a:t>
            </a:r>
            <a:endParaRPr lang="en-US" sz="4450" dirty="0"/>
          </a:p>
        </p:txBody>
      </p:sp>
      <p:sp>
        <p:nvSpPr>
          <p:cNvPr id="5" name="Shape 1">
            <a:extLst>
              <a:ext uri="{FF2B5EF4-FFF2-40B4-BE49-F238E27FC236}">
                <a16:creationId xmlns:a16="http://schemas.microsoft.com/office/drawing/2014/main" id="{588DD71D-9AFB-F380-CF32-FA23ABE703FD}"/>
              </a:ext>
            </a:extLst>
          </p:cNvPr>
          <p:cNvSpPr/>
          <p:nvPr/>
        </p:nvSpPr>
        <p:spPr>
          <a:xfrm>
            <a:off x="197955" y="2037674"/>
            <a:ext cx="3664863" cy="2387084"/>
          </a:xfrm>
          <a:prstGeom prst="roundRect">
            <a:avLst>
              <a:gd name="adj" fmla="val 1425"/>
            </a:avLst>
          </a:prstGeom>
          <a:solidFill>
            <a:srgbClr val="E5DFD2"/>
          </a:solidFill>
          <a:ln/>
        </p:spPr>
        <p:txBody>
          <a:bodyPr/>
          <a:lstStyle/>
          <a:p>
            <a:endParaRPr lang="en-US"/>
          </a:p>
        </p:txBody>
      </p:sp>
      <p:sp>
        <p:nvSpPr>
          <p:cNvPr id="6" name="Text 2">
            <a:extLst>
              <a:ext uri="{FF2B5EF4-FFF2-40B4-BE49-F238E27FC236}">
                <a16:creationId xmlns:a16="http://schemas.microsoft.com/office/drawing/2014/main" id="{9AAE6A39-83F1-A2D5-C947-81B1138BD2DA}"/>
              </a:ext>
            </a:extLst>
          </p:cNvPr>
          <p:cNvSpPr/>
          <p:nvPr/>
        </p:nvSpPr>
        <p:spPr>
          <a:xfrm>
            <a:off x="424769" y="2264488"/>
            <a:ext cx="3174087" cy="354330"/>
          </a:xfrm>
          <a:prstGeom prst="rect">
            <a:avLst/>
          </a:prstGeom>
          <a:noFill/>
          <a:ln/>
        </p:spPr>
        <p:txBody>
          <a:bodyPr wrap="none" lIns="0" tIns="0" rIns="0" bIns="0" rtlCol="0" anchor="t"/>
          <a:lstStyle/>
          <a:p>
            <a:pPr marL="0" indent="0">
              <a:lnSpc>
                <a:spcPts val="2750"/>
              </a:lnSpc>
              <a:buNone/>
            </a:pPr>
            <a:r>
              <a:rPr lang="en-US" sz="2200" b="1" dirty="0">
                <a:solidFill>
                  <a:srgbClr val="4A4A45"/>
                </a:solidFill>
                <a:latin typeface="Lato Bold" pitchFamily="34" charset="0"/>
                <a:ea typeface="Lato Bold" pitchFamily="34" charset="-122"/>
                <a:cs typeface="Lato Bold" pitchFamily="34" charset="-120"/>
              </a:rPr>
              <a:t>Lower-Paying Categories</a:t>
            </a:r>
            <a:endParaRPr lang="en-US" sz="2200" dirty="0"/>
          </a:p>
        </p:txBody>
      </p:sp>
      <p:sp>
        <p:nvSpPr>
          <p:cNvPr id="7" name="Text 3">
            <a:extLst>
              <a:ext uri="{FF2B5EF4-FFF2-40B4-BE49-F238E27FC236}">
                <a16:creationId xmlns:a16="http://schemas.microsoft.com/office/drawing/2014/main" id="{BE46A7D1-24BE-86AE-9F29-C925D2542249}"/>
              </a:ext>
            </a:extLst>
          </p:cNvPr>
          <p:cNvSpPr/>
          <p:nvPr/>
        </p:nvSpPr>
        <p:spPr>
          <a:xfrm>
            <a:off x="424769" y="2754907"/>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Men are overrepresented compared to women, indicating potential systemic factors.</a:t>
            </a:r>
            <a:endParaRPr lang="en-US" sz="1750" dirty="0"/>
          </a:p>
        </p:txBody>
      </p:sp>
      <p:sp>
        <p:nvSpPr>
          <p:cNvPr id="8" name="Shape 4">
            <a:extLst>
              <a:ext uri="{FF2B5EF4-FFF2-40B4-BE49-F238E27FC236}">
                <a16:creationId xmlns:a16="http://schemas.microsoft.com/office/drawing/2014/main" id="{F9C98104-F5EA-3176-847B-FEE785D952B5}"/>
              </a:ext>
            </a:extLst>
          </p:cNvPr>
          <p:cNvSpPr/>
          <p:nvPr/>
        </p:nvSpPr>
        <p:spPr>
          <a:xfrm>
            <a:off x="4089632" y="2037674"/>
            <a:ext cx="3664863" cy="2387084"/>
          </a:xfrm>
          <a:prstGeom prst="roundRect">
            <a:avLst>
              <a:gd name="adj" fmla="val 1425"/>
            </a:avLst>
          </a:prstGeom>
          <a:solidFill>
            <a:srgbClr val="E5DFD2"/>
          </a:solidFill>
          <a:ln/>
        </p:spPr>
        <p:txBody>
          <a:bodyPr/>
          <a:lstStyle/>
          <a:p>
            <a:endParaRPr lang="en-US"/>
          </a:p>
        </p:txBody>
      </p:sp>
      <p:sp>
        <p:nvSpPr>
          <p:cNvPr id="9" name="Text 5">
            <a:extLst>
              <a:ext uri="{FF2B5EF4-FFF2-40B4-BE49-F238E27FC236}">
                <a16:creationId xmlns:a16="http://schemas.microsoft.com/office/drawing/2014/main" id="{B56D7D2E-DE4D-4834-C9EE-B7383FDBD165}"/>
              </a:ext>
            </a:extLst>
          </p:cNvPr>
          <p:cNvSpPr/>
          <p:nvPr/>
        </p:nvSpPr>
        <p:spPr>
          <a:xfrm>
            <a:off x="4316446" y="2264488"/>
            <a:ext cx="3211235" cy="708660"/>
          </a:xfrm>
          <a:prstGeom prst="rect">
            <a:avLst/>
          </a:prstGeom>
          <a:noFill/>
          <a:ln/>
        </p:spPr>
        <p:txBody>
          <a:bodyPr wrap="square" lIns="0" tIns="0" rIns="0" bIns="0" rtlCol="0" anchor="t"/>
          <a:lstStyle/>
          <a:p>
            <a:pPr marL="0" indent="0">
              <a:lnSpc>
                <a:spcPts val="2750"/>
              </a:lnSpc>
              <a:buNone/>
            </a:pPr>
            <a:r>
              <a:rPr lang="en-US" sz="2200" b="1" dirty="0">
                <a:solidFill>
                  <a:srgbClr val="4A4A45"/>
                </a:solidFill>
                <a:latin typeface="Lato Bold" pitchFamily="34" charset="0"/>
                <a:ea typeface="Lato Bold" pitchFamily="34" charset="-122"/>
                <a:cs typeface="Lato Bold" pitchFamily="34" charset="-120"/>
              </a:rPr>
              <a:t>Higher-Paying Categories</a:t>
            </a:r>
            <a:endParaRPr lang="en-US" sz="2200" dirty="0"/>
          </a:p>
        </p:txBody>
      </p:sp>
      <p:sp>
        <p:nvSpPr>
          <p:cNvPr id="10" name="Text 6">
            <a:extLst>
              <a:ext uri="{FF2B5EF4-FFF2-40B4-BE49-F238E27FC236}">
                <a16:creationId xmlns:a16="http://schemas.microsoft.com/office/drawing/2014/main" id="{D275FAD2-B853-B21A-5696-D92FE232583F}"/>
              </a:ext>
            </a:extLst>
          </p:cNvPr>
          <p:cNvSpPr/>
          <p:nvPr/>
        </p:nvSpPr>
        <p:spPr>
          <a:xfrm>
            <a:off x="4316446" y="3109237"/>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More balanced representation between men and women, but disparities still exist.</a:t>
            </a:r>
            <a:endParaRPr lang="en-US" sz="1750" dirty="0"/>
          </a:p>
        </p:txBody>
      </p:sp>
      <p:sp>
        <p:nvSpPr>
          <p:cNvPr id="11" name="Shape 7">
            <a:extLst>
              <a:ext uri="{FF2B5EF4-FFF2-40B4-BE49-F238E27FC236}">
                <a16:creationId xmlns:a16="http://schemas.microsoft.com/office/drawing/2014/main" id="{F12596C1-BAEE-B174-129F-D855677755F7}"/>
              </a:ext>
            </a:extLst>
          </p:cNvPr>
          <p:cNvSpPr/>
          <p:nvPr/>
        </p:nvSpPr>
        <p:spPr>
          <a:xfrm>
            <a:off x="197955" y="4651572"/>
            <a:ext cx="7556421" cy="1669852"/>
          </a:xfrm>
          <a:prstGeom prst="roundRect">
            <a:avLst>
              <a:gd name="adj" fmla="val 2038"/>
            </a:avLst>
          </a:prstGeom>
          <a:solidFill>
            <a:srgbClr val="E5DFD2"/>
          </a:solidFill>
          <a:ln/>
        </p:spPr>
        <p:txBody>
          <a:bodyPr/>
          <a:lstStyle/>
          <a:p>
            <a:endParaRPr lang="en-US"/>
          </a:p>
        </p:txBody>
      </p:sp>
      <p:sp>
        <p:nvSpPr>
          <p:cNvPr id="12" name="Text 8">
            <a:extLst>
              <a:ext uri="{FF2B5EF4-FFF2-40B4-BE49-F238E27FC236}">
                <a16:creationId xmlns:a16="http://schemas.microsoft.com/office/drawing/2014/main" id="{8C5A3847-EFB1-5734-CB08-F7ED573A917C}"/>
              </a:ext>
            </a:extLst>
          </p:cNvPr>
          <p:cNvSpPr/>
          <p:nvPr/>
        </p:nvSpPr>
        <p:spPr>
          <a:xfrm>
            <a:off x="424769" y="4878386"/>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A4A45"/>
                </a:solidFill>
                <a:latin typeface="Lato Bold" pitchFamily="34" charset="0"/>
                <a:ea typeface="Lato Bold" pitchFamily="34" charset="-122"/>
                <a:cs typeface="Lato Bold" pitchFamily="34" charset="-120"/>
              </a:rPr>
              <a:t>Job Grade Variations</a:t>
            </a:r>
            <a:endParaRPr lang="en-US" sz="2200" dirty="0"/>
          </a:p>
        </p:txBody>
      </p:sp>
      <p:sp>
        <p:nvSpPr>
          <p:cNvPr id="13" name="Text 9">
            <a:extLst>
              <a:ext uri="{FF2B5EF4-FFF2-40B4-BE49-F238E27FC236}">
                <a16:creationId xmlns:a16="http://schemas.microsoft.com/office/drawing/2014/main" id="{CDDC72EA-2929-0E38-72E2-8B2C91C2B2E0}"/>
              </a:ext>
            </a:extLst>
          </p:cNvPr>
          <p:cNvSpPr/>
          <p:nvPr/>
        </p:nvSpPr>
        <p:spPr>
          <a:xfrm>
            <a:off x="424769" y="5368805"/>
            <a:ext cx="7102793" cy="725805"/>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Pay gaps fluctuate across job grades and years, revealing complex patterns of inequality.</a:t>
            </a:r>
            <a:endParaRPr lang="en-US" sz="1750" dirty="0"/>
          </a:p>
        </p:txBody>
      </p:sp>
    </p:spTree>
    <p:extLst>
      <p:ext uri="{BB962C8B-B14F-4D97-AF65-F5344CB8AC3E}">
        <p14:creationId xmlns:p14="http://schemas.microsoft.com/office/powerpoint/2010/main" val="2557789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474</TotalTime>
  <Words>931</Words>
  <Application>Microsoft Office PowerPoint</Application>
  <PresentationFormat>Widescreen</PresentationFormat>
  <Paragraphs>76</Paragraphs>
  <Slides>20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Aptos</vt:lpstr>
      <vt:lpstr>Aptos Display</vt:lpstr>
      <vt:lpstr>Arial</vt:lpstr>
      <vt:lpstr>Lato</vt:lpstr>
      <vt:lpstr>Lato Bold</vt:lpstr>
      <vt:lpstr>Symbol</vt:lpstr>
      <vt:lpstr>system-ui</vt:lpstr>
      <vt:lpstr>Times New Roman</vt:lpstr>
      <vt:lpstr>Office Theme</vt:lpstr>
      <vt:lpstr>DUCHELLE BLANCHE KEMOUE FEUKOU DATA 205-CRN 22017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Salary Gap by Department and Year (2019-2023)</vt:lpstr>
      <vt:lpstr>PowerPoint Presentation</vt:lpstr>
      <vt:lpstr>PowerPoint Presentation</vt:lpstr>
      <vt:lpstr>Salary Patterns Across various Sectors</vt:lpstr>
      <vt:lpstr>PowerPoint Presentation</vt:lpstr>
      <vt:lpstr>PowerPoint Presentation</vt:lpstr>
      <vt:lpstr>Challenges and Rewards</vt:lpstr>
      <vt:lpstr>References</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Kemoue Feukou, Duchelle Blanche</dc:creator>
  <cp:lastModifiedBy>Kemoue Feukou, Duchelle Blanche</cp:lastModifiedBy>
  <cp:revision>5</cp:revision>
  <dcterms:created xsi:type="dcterms:W3CDTF">2024-12-11T23:15:45Z</dcterms:created>
  <dcterms:modified xsi:type="dcterms:W3CDTF">2024-12-18T17:23:09Z</dcterms:modified>
</cp:coreProperties>
</file>

<file path=docProps/thumbnail.jpeg>
</file>